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"/>
  </p:notesMasterIdLst>
  <p:sldIdLst>
    <p:sldId id="262" r:id="rId2"/>
    <p:sldId id="263" r:id="rId3"/>
  </p:sldIdLst>
  <p:sldSz cx="9144000" cy="6858000" type="screen4x3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7"/>
    <p:restoredTop sz="92949" autoAdjust="0"/>
  </p:normalViewPr>
  <p:slideViewPr>
    <p:cSldViewPr snapToObjects="1">
      <p:cViewPr varScale="1">
        <p:scale>
          <a:sx n="106" d="100"/>
          <a:sy n="106" d="100"/>
        </p:scale>
        <p:origin x="177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0294" y="1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/>
          <a:lstStyle>
            <a:lvl1pPr algn="r">
              <a:defRPr sz="1200"/>
            </a:lvl1pPr>
          </a:lstStyle>
          <a:p>
            <a:fld id="{DEA38E7D-639B-4F82-BC00-AC480744B42B}" type="datetimeFigureOut">
              <a:rPr lang="fr-FR" smtClean="0"/>
              <a:t>26/11/2024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8221" tIns="44111" rIns="88221" bIns="44111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79464" y="4777782"/>
            <a:ext cx="5438748" cy="3907834"/>
          </a:xfrm>
          <a:prstGeom prst="rect">
            <a:avLst/>
          </a:prstGeom>
        </p:spPr>
        <p:txBody>
          <a:bodyPr vert="horz" lIns="88221" tIns="44111" rIns="88221" bIns="44111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0294" y="9429305"/>
            <a:ext cx="2945862" cy="497333"/>
          </a:xfrm>
          <a:prstGeom prst="rect">
            <a:avLst/>
          </a:prstGeom>
        </p:spPr>
        <p:txBody>
          <a:bodyPr vert="horz" lIns="88221" tIns="44111" rIns="88221" bIns="44111" rtlCol="0" anchor="b"/>
          <a:lstStyle>
            <a:lvl1pPr algn="r">
              <a:defRPr sz="1200"/>
            </a:lvl1pPr>
          </a:lstStyle>
          <a:p>
            <a:fld id="{87457B45-8827-414D-BD42-591079251549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37013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52AD71-E742-E84D-8B7D-9F5375FE6A20}" type="datetimeFigureOut">
              <a:rPr lang="fr-FR" smtClean="0"/>
              <a:pPr/>
              <a:t>26/11/2024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EB0CED-34A2-A848-85E2-45D92B052C5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9E1C6374-7276-40CF-8276-373B0582CAEB}"/>
              </a:ext>
            </a:extLst>
          </p:cNvPr>
          <p:cNvSpPr/>
          <p:nvPr/>
        </p:nvSpPr>
        <p:spPr>
          <a:xfrm>
            <a:off x="1535180" y="2515587"/>
            <a:ext cx="2937654" cy="4177749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D6283C11-801B-495B-9822-8A97351018D8}"/>
              </a:ext>
            </a:extLst>
          </p:cNvPr>
          <p:cNvSpPr txBox="1"/>
          <p:nvPr/>
        </p:nvSpPr>
        <p:spPr>
          <a:xfrm>
            <a:off x="1601211" y="2541504"/>
            <a:ext cx="1364580" cy="4355038"/>
          </a:xfrm>
          <a:prstGeom prst="rect">
            <a:avLst/>
          </a:prstGeom>
          <a:noFill/>
          <a:ln w="3175">
            <a:solidFill>
              <a:schemeClr val="bg1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accent6">
                    <a:lumMod val="75000"/>
                  </a:schemeClr>
                </a:solidFill>
              </a:rPr>
              <a:t>Gestion de scolarité</a:t>
            </a:r>
          </a:p>
          <a:p>
            <a:endParaRPr lang="fr-FR" sz="400" b="1" dirty="0"/>
          </a:p>
          <a:p>
            <a:r>
              <a:rPr lang="fr-FR" sz="800" b="1" dirty="0"/>
              <a:t>Parcours L3 Info et Maths-Info</a:t>
            </a:r>
          </a:p>
          <a:p>
            <a:r>
              <a:rPr lang="fr-FR" sz="800" b="1" dirty="0"/>
              <a:t>M2 Cybersécurité/ORCO :</a:t>
            </a:r>
          </a:p>
          <a:p>
            <a:r>
              <a:rPr lang="fr-FR" sz="800" dirty="0"/>
              <a:t>Carine BEAUJOLAIS </a:t>
            </a:r>
          </a:p>
          <a:p>
            <a:r>
              <a:rPr lang="fr-FR" sz="800" dirty="0"/>
              <a:t>Tél: +33 (0)4 57 42 25 74</a:t>
            </a:r>
          </a:p>
          <a:p>
            <a:endParaRPr lang="fr-FR" sz="800" dirty="0"/>
          </a:p>
          <a:p>
            <a:endParaRPr lang="fr-FR" sz="300" dirty="0"/>
          </a:p>
          <a:p>
            <a:r>
              <a:rPr lang="fr-FR" sz="800" b="1" dirty="0"/>
              <a:t>Parcours L et M MIAGE </a:t>
            </a:r>
          </a:p>
          <a:p>
            <a:r>
              <a:rPr lang="fr-FR" sz="800" b="1" dirty="0"/>
              <a:t>Parcours en alternance :</a:t>
            </a:r>
          </a:p>
          <a:p>
            <a:r>
              <a:rPr lang="fr-FR" sz="800" dirty="0"/>
              <a:t>Carolyn CARGNEL  </a:t>
            </a:r>
            <a:br>
              <a:rPr lang="fr-FR" sz="800" dirty="0"/>
            </a:br>
            <a:r>
              <a:rPr lang="fr-FR" sz="800" dirty="0"/>
              <a:t>Tél: +33 (0)4 57 42 25 73</a:t>
            </a:r>
          </a:p>
          <a:p>
            <a:endParaRPr lang="fr-FR" sz="800" dirty="0"/>
          </a:p>
          <a:p>
            <a:r>
              <a:rPr lang="fr-FR" sz="800" b="1" dirty="0"/>
              <a:t>Parcours MOSIG/CCI :</a:t>
            </a:r>
          </a:p>
          <a:p>
            <a:r>
              <a:rPr lang="fr-FR" sz="800" dirty="0"/>
              <a:t>Stéphanie LEYSSIEUX</a:t>
            </a:r>
          </a:p>
          <a:p>
            <a:r>
              <a:rPr lang="fr-FR" sz="800" i="1" dirty="0"/>
              <a:t>Référent examens</a:t>
            </a:r>
            <a:br>
              <a:rPr lang="fr-FR" sz="800" dirty="0"/>
            </a:br>
            <a:r>
              <a:rPr lang="fr-FR" sz="800" dirty="0"/>
              <a:t>Tél: +33 (0)4 57 42 24 95</a:t>
            </a:r>
            <a:br>
              <a:rPr lang="fr-FR" sz="800" dirty="0"/>
            </a:br>
            <a:endParaRPr lang="fr-FR" sz="300" dirty="0"/>
          </a:p>
          <a:p>
            <a:endParaRPr lang="fr-FR" sz="800" b="1" dirty="0"/>
          </a:p>
          <a:p>
            <a:r>
              <a:rPr lang="fr-FR" sz="800" b="1" dirty="0"/>
              <a:t>Parcours </a:t>
            </a:r>
            <a:r>
              <a:rPr lang="fr-FR" sz="800" b="1" dirty="0" err="1"/>
              <a:t>CoDaS</a:t>
            </a:r>
            <a:r>
              <a:rPr lang="fr-FR" sz="800" b="1" dirty="0"/>
              <a:t>/M1 info/M1AM/M2SIAM :</a:t>
            </a:r>
          </a:p>
          <a:p>
            <a:r>
              <a:rPr lang="fr-FR" sz="800" dirty="0"/>
              <a:t>Bérengère DUC </a:t>
            </a:r>
          </a:p>
          <a:p>
            <a:r>
              <a:rPr lang="fr-FR" sz="800" dirty="0"/>
              <a:t>Tél: +33 (0)4 57 42 25 75</a:t>
            </a:r>
          </a:p>
          <a:p>
            <a:endParaRPr lang="fr-FR" sz="800" b="1" dirty="0"/>
          </a:p>
          <a:p>
            <a:r>
              <a:rPr lang="fr-FR" sz="800" b="1" dirty="0"/>
              <a:t>Parcours L3 Maths/Prépa Agreg/Magistères :</a:t>
            </a:r>
          </a:p>
          <a:p>
            <a:r>
              <a:rPr lang="fr-FR" sz="800" dirty="0"/>
              <a:t>Stéphanie AUSTRUY</a:t>
            </a:r>
            <a:br>
              <a:rPr lang="fr-FR" sz="800" dirty="0"/>
            </a:br>
            <a:r>
              <a:rPr lang="fr-FR" sz="800" dirty="0"/>
              <a:t>Tél: +33 (0)4 57 42 25 76</a:t>
            </a:r>
          </a:p>
          <a:p>
            <a:endParaRPr lang="fr-FR" sz="800" dirty="0"/>
          </a:p>
          <a:p>
            <a:endParaRPr lang="fr-FR" sz="300" dirty="0"/>
          </a:p>
          <a:p>
            <a:r>
              <a:rPr lang="fr-FR" sz="800" b="1" dirty="0"/>
              <a:t>Parcours M1 Maths/ M2 Maths Fonda</a:t>
            </a:r>
          </a:p>
          <a:p>
            <a:r>
              <a:rPr lang="fr-FR" sz="800" b="1" dirty="0"/>
              <a:t>M1 et M2 SSD:</a:t>
            </a:r>
          </a:p>
          <a:p>
            <a:r>
              <a:rPr lang="fr-FR" sz="800" dirty="0"/>
              <a:t>Isabelle MAZZILLI</a:t>
            </a:r>
            <a:endParaRPr lang="fr-FR" sz="750" dirty="0"/>
          </a:p>
          <a:p>
            <a:r>
              <a:rPr lang="fr-FR" sz="800" dirty="0"/>
              <a:t>Tél: +33 (0)4 57 42 25 72</a:t>
            </a: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FCD036DD-C07D-4B51-93EF-11C65F4F601D}"/>
              </a:ext>
            </a:extLst>
          </p:cNvPr>
          <p:cNvSpPr txBox="1"/>
          <p:nvPr/>
        </p:nvSpPr>
        <p:spPr>
          <a:xfrm>
            <a:off x="3044485" y="2518910"/>
            <a:ext cx="1540886" cy="4124206"/>
          </a:xfrm>
          <a:prstGeom prst="rect">
            <a:avLst/>
          </a:prstGeom>
          <a:noFill/>
          <a:ln w="3175">
            <a:solidFill>
              <a:schemeClr val="bg1"/>
            </a:solidFill>
            <a:prstDash val="solid"/>
          </a:ln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800" b="1"/>
            </a:lvl1pPr>
          </a:lstStyle>
          <a:p>
            <a:r>
              <a:rPr lang="fr-FR" i="1" dirty="0"/>
              <a:t>Référent Apogée</a:t>
            </a:r>
          </a:p>
          <a:p>
            <a:r>
              <a:rPr lang="fr-FR" i="1" dirty="0"/>
              <a:t>Référent Formation Continue</a:t>
            </a:r>
          </a:p>
          <a:p>
            <a:r>
              <a:rPr lang="fr-FR" b="0" dirty="0"/>
              <a:t>Isabelle MAZZILLI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i="1" dirty="0"/>
              <a:t>Référent Handicap</a:t>
            </a:r>
          </a:p>
          <a:p>
            <a:r>
              <a:rPr lang="fr-FR" i="1" dirty="0"/>
              <a:t>Référent </a:t>
            </a:r>
            <a:r>
              <a:rPr lang="fr-FR" i="1" dirty="0" err="1"/>
              <a:t>Graduate</a:t>
            </a:r>
            <a:r>
              <a:rPr lang="fr-FR" i="1" dirty="0"/>
              <a:t> </a:t>
            </a:r>
            <a:r>
              <a:rPr lang="fr-FR" i="1" dirty="0" err="1"/>
              <a:t>School</a:t>
            </a:r>
            <a:endParaRPr lang="fr-FR" i="1" dirty="0"/>
          </a:p>
          <a:p>
            <a:r>
              <a:rPr lang="fr-FR" b="0" dirty="0"/>
              <a:t>Bérengère DUC</a:t>
            </a:r>
          </a:p>
          <a:p>
            <a:endParaRPr lang="fr-FR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Recrutement et Admissions</a:t>
            </a:r>
          </a:p>
          <a:p>
            <a:r>
              <a:rPr lang="fr-FR" b="0" dirty="0"/>
              <a:t>Carine BEAUJOLAIS</a:t>
            </a:r>
          </a:p>
          <a:p>
            <a:r>
              <a:rPr lang="fr-FR" b="0" i="1" dirty="0"/>
              <a:t>Référent Licences</a:t>
            </a:r>
          </a:p>
          <a:p>
            <a:endParaRPr lang="fr-FR" dirty="0"/>
          </a:p>
          <a:p>
            <a:r>
              <a:rPr lang="fr-FR" b="0" dirty="0"/>
              <a:t>Carole DURAND</a:t>
            </a:r>
          </a:p>
          <a:p>
            <a:r>
              <a:rPr lang="fr-FR" b="0" i="1" dirty="0"/>
              <a:t>Référent Masters</a:t>
            </a:r>
          </a:p>
          <a:p>
            <a:endParaRPr lang="fr-FR" dirty="0"/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Relations internationales et mobilités étudiantes</a:t>
            </a:r>
            <a:endParaRPr lang="fr-FR" i="1" dirty="0">
              <a:solidFill>
                <a:schemeClr val="accent6">
                  <a:lumMod val="75000"/>
                </a:schemeClr>
              </a:solidFill>
            </a:endParaRPr>
          </a:p>
          <a:p>
            <a:r>
              <a:rPr lang="fr-FR" b="0" dirty="0"/>
              <a:t>Bérengère DUC</a:t>
            </a:r>
          </a:p>
          <a:p>
            <a:endParaRPr lang="fr-FR" dirty="0"/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Relations Entreprises</a:t>
            </a:r>
          </a:p>
          <a:p>
            <a:r>
              <a:rPr lang="fr-FR" b="0" dirty="0"/>
              <a:t>Carole DURAND </a:t>
            </a:r>
          </a:p>
          <a:p>
            <a:r>
              <a:rPr lang="fr-FR" b="0" dirty="0"/>
              <a:t>Tél: +33 (0)4 57 42 24 82</a:t>
            </a:r>
          </a:p>
          <a:p>
            <a:endParaRPr lang="fr-FR" sz="400" b="0" dirty="0"/>
          </a:p>
          <a:p>
            <a:r>
              <a:rPr lang="fr-FR" dirty="0">
                <a:solidFill>
                  <a:schemeClr val="accent6">
                    <a:lumMod val="75000"/>
                  </a:schemeClr>
                </a:solidFill>
              </a:rPr>
              <a:t>Stages , suivi formation et insertion professionnelle, Communication</a:t>
            </a:r>
          </a:p>
          <a:p>
            <a:r>
              <a:rPr lang="fr-FR" i="1" dirty="0"/>
              <a:t>Référent </a:t>
            </a:r>
            <a:r>
              <a:rPr lang="fr-FR" i="1" dirty="0" err="1"/>
              <a:t>Amétys</a:t>
            </a:r>
            <a:r>
              <a:rPr lang="fr-FR" i="1" dirty="0"/>
              <a:t> et </a:t>
            </a:r>
            <a:r>
              <a:rPr lang="fr-FR" i="1" dirty="0" err="1"/>
              <a:t>Ksup</a:t>
            </a:r>
            <a:endParaRPr lang="fr-FR" i="1" dirty="0"/>
          </a:p>
          <a:p>
            <a:r>
              <a:rPr lang="fr-FR" b="0" dirty="0"/>
              <a:t>Sophie URBANC </a:t>
            </a:r>
          </a:p>
          <a:p>
            <a:r>
              <a:rPr lang="fr-FR" b="0" dirty="0"/>
              <a:t>Tél: +33 (0)4 57 42  24 83</a:t>
            </a:r>
          </a:p>
          <a:p>
            <a:r>
              <a:rPr lang="fr-FR" b="0" dirty="0"/>
              <a:t> </a:t>
            </a:r>
          </a:p>
          <a:p>
            <a:endParaRPr lang="fr-FR" sz="300" b="0" dirty="0"/>
          </a:p>
          <a:p>
            <a:endParaRPr lang="fr-FR" b="0" dirty="0"/>
          </a:p>
          <a:p>
            <a:endParaRPr lang="fr-FR" b="0" dirty="0"/>
          </a:p>
          <a:p>
            <a:endParaRPr lang="fr-FR" sz="400" i="1" dirty="0"/>
          </a:p>
          <a:p>
            <a:endParaRPr lang="fr-FR" sz="300" b="0" dirty="0"/>
          </a:p>
        </p:txBody>
      </p:sp>
      <p:grpSp>
        <p:nvGrpSpPr>
          <p:cNvPr id="15" name="Groupe 14">
            <a:extLst>
              <a:ext uri="{FF2B5EF4-FFF2-40B4-BE49-F238E27FC236}">
                <a16:creationId xmlns:a16="http://schemas.microsoft.com/office/drawing/2014/main" id="{AE562D3F-CD4F-420E-831A-511C3DC52288}"/>
              </a:ext>
            </a:extLst>
          </p:cNvPr>
          <p:cNvGrpSpPr/>
          <p:nvPr/>
        </p:nvGrpSpPr>
        <p:grpSpPr>
          <a:xfrm>
            <a:off x="720" y="123112"/>
            <a:ext cx="2023980" cy="1012129"/>
            <a:chOff x="1599" y="123111"/>
            <a:chExt cx="1911565" cy="1005105"/>
          </a:xfrm>
        </p:grpSpPr>
        <p:pic>
          <p:nvPicPr>
            <p:cNvPr id="12" name="Image 11" descr="UFR_IM2AG_2020">
              <a:extLst>
                <a:ext uri="{FF2B5EF4-FFF2-40B4-BE49-F238E27FC236}">
                  <a16:creationId xmlns:a16="http://schemas.microsoft.com/office/drawing/2014/main" id="{D502D852-552A-4648-AC47-A78E8656C31B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16" y="123111"/>
              <a:ext cx="1096888" cy="5193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13" name="ZoneTexte 12">
              <a:extLst>
                <a:ext uri="{FF2B5EF4-FFF2-40B4-BE49-F238E27FC236}">
                  <a16:creationId xmlns:a16="http://schemas.microsoft.com/office/drawing/2014/main" id="{E67BC199-2C06-456E-8773-ECDB826B6B0E}"/>
                </a:ext>
              </a:extLst>
            </p:cNvPr>
            <p:cNvSpPr txBox="1"/>
            <p:nvPr/>
          </p:nvSpPr>
          <p:spPr>
            <a:xfrm>
              <a:off x="1599" y="642504"/>
              <a:ext cx="1911565" cy="485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/>
                <a:t>Informatique, Mathématiques, Mathématiques appliquées de Grenoble</a:t>
              </a:r>
            </a:p>
            <a:p>
              <a:pPr algn="ctr"/>
              <a:endParaRPr lang="fr-FR" sz="800" dirty="0"/>
            </a:p>
          </p:txBody>
        </p:sp>
      </p:grpSp>
      <p:sp>
        <p:nvSpPr>
          <p:cNvPr id="16" name="Rectangle à coins arrondis 5">
            <a:extLst>
              <a:ext uri="{FF2B5EF4-FFF2-40B4-BE49-F238E27FC236}">
                <a16:creationId xmlns:a16="http://schemas.microsoft.com/office/drawing/2014/main" id="{66500B6F-D9A1-4572-811A-227074F69D0B}"/>
              </a:ext>
            </a:extLst>
          </p:cNvPr>
          <p:cNvSpPr/>
          <p:nvPr/>
        </p:nvSpPr>
        <p:spPr>
          <a:xfrm>
            <a:off x="2336761" y="78832"/>
            <a:ext cx="3633922" cy="725828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>
              <a:solidFill>
                <a:srgbClr val="FFFFFF"/>
              </a:solidFill>
            </a:endParaRPr>
          </a:p>
          <a:p>
            <a:pPr algn="ctr"/>
            <a:endParaRPr lang="fr-FR" sz="900" b="1" dirty="0">
              <a:solidFill>
                <a:srgbClr val="FFFFFF"/>
              </a:solidFill>
            </a:endParaRPr>
          </a:p>
          <a:p>
            <a:pPr algn="ctr"/>
            <a:endParaRPr lang="fr-FR" sz="1000" b="1" dirty="0">
              <a:solidFill>
                <a:srgbClr val="FFFFFF"/>
              </a:solidFill>
            </a:endParaRPr>
          </a:p>
          <a:p>
            <a:pPr algn="ctr"/>
            <a:r>
              <a:rPr lang="fr-FR" sz="1000" b="1" dirty="0">
                <a:solidFill>
                  <a:srgbClr val="FFFFFF"/>
                </a:solidFill>
              </a:rPr>
              <a:t>Directeur : LAURENT DESBAT</a:t>
            </a:r>
          </a:p>
          <a:p>
            <a:pPr algn="ctr"/>
            <a:endParaRPr lang="fr-FR" sz="900" b="1" dirty="0">
              <a:solidFill>
                <a:srgbClr val="FFFFFF"/>
              </a:solidFill>
            </a:endParaRPr>
          </a:p>
          <a:p>
            <a:pPr algn="ctr"/>
            <a:r>
              <a:rPr lang="fr-FR" sz="900" b="1" dirty="0">
                <a:solidFill>
                  <a:srgbClr val="FFFFFF"/>
                </a:solidFill>
              </a:rPr>
              <a:t>Directeurs adjoints :</a:t>
            </a:r>
            <a:endParaRPr lang="fr-FR" sz="900" b="1" dirty="0"/>
          </a:p>
          <a:p>
            <a:pPr algn="ctr"/>
            <a:r>
              <a:rPr lang="fr-FR" sz="900" b="1" dirty="0"/>
              <a:t>HERVE PAJOT / </a:t>
            </a:r>
            <a:r>
              <a:rPr lang="fr-FR" sz="900" b="1" dirty="0">
                <a:solidFill>
                  <a:srgbClr val="FFFFFF"/>
                </a:solidFill>
              </a:rPr>
              <a:t>YVES LEDRU</a:t>
            </a:r>
          </a:p>
          <a:p>
            <a:pPr algn="ctr"/>
            <a:endParaRPr lang="fr-FR" sz="800" b="1" dirty="0"/>
          </a:p>
          <a:p>
            <a:pPr algn="ctr"/>
            <a:endParaRPr lang="fr-FR" dirty="0"/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79DAE54B-43AB-4E52-8688-B51EE8F26F43}"/>
              </a:ext>
            </a:extLst>
          </p:cNvPr>
          <p:cNvSpPr/>
          <p:nvPr/>
        </p:nvSpPr>
        <p:spPr>
          <a:xfrm>
            <a:off x="4646420" y="1823981"/>
            <a:ext cx="1404000" cy="566881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/>
          </a:p>
          <a:p>
            <a:pPr algn="ctr"/>
            <a:r>
              <a:rPr lang="fr-FR" sz="800" b="1" dirty="0"/>
              <a:t>Service RH </a:t>
            </a:r>
          </a:p>
          <a:p>
            <a:pPr algn="ctr"/>
            <a:r>
              <a:rPr lang="fr-FR" sz="800" b="1" dirty="0"/>
              <a:t>MARYLINE CELANT</a:t>
            </a:r>
          </a:p>
          <a:p>
            <a:pPr algn="ctr"/>
            <a:r>
              <a:rPr lang="fr-FR" sz="700" b="1" dirty="0"/>
              <a:t>Sce-rh.im2ag@univ-grenoble-alpes.fr</a:t>
            </a:r>
          </a:p>
          <a:p>
            <a:pPr algn="ctr"/>
            <a:r>
              <a:rPr lang="fr-FR" sz="800" b="1" dirty="0"/>
              <a:t>04 57 42 25 77</a:t>
            </a:r>
          </a:p>
          <a:p>
            <a:pPr algn="ctr"/>
            <a:endParaRPr lang="fr-FR" sz="800" b="1" dirty="0"/>
          </a:p>
        </p:txBody>
      </p: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EA331216-A0C3-4366-9A40-3026D233DBA3}"/>
              </a:ext>
            </a:extLst>
          </p:cNvPr>
          <p:cNvSpPr/>
          <p:nvPr/>
        </p:nvSpPr>
        <p:spPr>
          <a:xfrm>
            <a:off x="6077356" y="1831857"/>
            <a:ext cx="1483273" cy="5460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/>
          </a:p>
          <a:p>
            <a:pPr algn="ctr"/>
            <a:r>
              <a:rPr lang="fr-FR" sz="800" b="1" dirty="0"/>
              <a:t>Service Financier</a:t>
            </a:r>
          </a:p>
          <a:p>
            <a:pPr algn="ctr"/>
            <a:r>
              <a:rPr lang="fr-FR" sz="800" b="1" dirty="0"/>
              <a:t>CHARLOTTE ALLIROT</a:t>
            </a:r>
          </a:p>
          <a:p>
            <a:pPr algn="ctr"/>
            <a:r>
              <a:rPr lang="fr-FR" sz="700" b="1" dirty="0"/>
              <a:t>Im2ag-service-financier@univ-grenoble-alpes.fr</a:t>
            </a:r>
          </a:p>
          <a:p>
            <a:pPr algn="ctr"/>
            <a:r>
              <a:rPr lang="fr-FR" sz="800" b="1" dirty="0"/>
              <a:t>04 57 42 24 78</a:t>
            </a:r>
          </a:p>
          <a:p>
            <a:pPr algn="ctr"/>
            <a:endParaRPr lang="fr-FR" sz="800" b="1" dirty="0"/>
          </a:p>
        </p:txBody>
      </p:sp>
      <p:sp>
        <p:nvSpPr>
          <p:cNvPr id="22" name="Rectangle : coins arrondis 21">
            <a:extLst>
              <a:ext uri="{FF2B5EF4-FFF2-40B4-BE49-F238E27FC236}">
                <a16:creationId xmlns:a16="http://schemas.microsoft.com/office/drawing/2014/main" id="{2087C6CF-3B47-4647-8A36-DD348153FD39}"/>
              </a:ext>
            </a:extLst>
          </p:cNvPr>
          <p:cNvSpPr/>
          <p:nvPr/>
        </p:nvSpPr>
        <p:spPr>
          <a:xfrm>
            <a:off x="7596152" y="1824447"/>
            <a:ext cx="1404000" cy="54603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Service Informatique</a:t>
            </a:r>
          </a:p>
          <a:p>
            <a:pPr algn="ctr"/>
            <a:r>
              <a:rPr lang="fr-FR" sz="800" b="1" dirty="0"/>
              <a:t>GERARD FORESTIER</a:t>
            </a:r>
          </a:p>
          <a:p>
            <a:pPr algn="ctr"/>
            <a:r>
              <a:rPr lang="fr-FR" sz="700" b="1" dirty="0"/>
              <a:t>Im2ag-service-informatique</a:t>
            </a:r>
          </a:p>
          <a:p>
            <a:pPr algn="ctr"/>
            <a:r>
              <a:rPr lang="fr-FR" sz="700" b="1" dirty="0"/>
              <a:t>@univ-grenoble-alpes.fr</a:t>
            </a:r>
          </a:p>
          <a:p>
            <a:pPr algn="ctr"/>
            <a:r>
              <a:rPr lang="fr-FR" sz="800" b="1" dirty="0"/>
              <a:t>04 57 42 24 85</a:t>
            </a:r>
          </a:p>
        </p:txBody>
      </p:sp>
      <p:sp>
        <p:nvSpPr>
          <p:cNvPr id="23" name="Rectangle : coins arrondis 22">
            <a:extLst>
              <a:ext uri="{FF2B5EF4-FFF2-40B4-BE49-F238E27FC236}">
                <a16:creationId xmlns:a16="http://schemas.microsoft.com/office/drawing/2014/main" id="{0F2A6019-0905-4C09-93DB-BA4643566401}"/>
              </a:ext>
            </a:extLst>
          </p:cNvPr>
          <p:cNvSpPr/>
          <p:nvPr/>
        </p:nvSpPr>
        <p:spPr>
          <a:xfrm>
            <a:off x="59887" y="1833590"/>
            <a:ext cx="1352773" cy="583296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/>
              <a:t>Pôle Logistique</a:t>
            </a:r>
          </a:p>
          <a:p>
            <a:pPr algn="ctr"/>
            <a:r>
              <a:rPr lang="fr-FR" sz="700" b="1" dirty="0"/>
              <a:t>Im2ag-service-logistique@univ-grenoble-alpes.fr</a:t>
            </a:r>
          </a:p>
          <a:p>
            <a:pPr algn="ctr"/>
            <a:endParaRPr lang="fr-FR" sz="800" b="1" dirty="0"/>
          </a:p>
        </p:txBody>
      </p:sp>
      <p:sp>
        <p:nvSpPr>
          <p:cNvPr id="24" name="Rectangle : coins arrondis 23">
            <a:extLst>
              <a:ext uri="{FF2B5EF4-FFF2-40B4-BE49-F238E27FC236}">
                <a16:creationId xmlns:a16="http://schemas.microsoft.com/office/drawing/2014/main" id="{E846AA05-2333-47F3-AB57-7E3ABF9DB4C4}"/>
              </a:ext>
            </a:extLst>
          </p:cNvPr>
          <p:cNvSpPr/>
          <p:nvPr/>
        </p:nvSpPr>
        <p:spPr>
          <a:xfrm>
            <a:off x="1518909" y="1823981"/>
            <a:ext cx="3031935" cy="592905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/>
          </a:p>
          <a:p>
            <a:pPr algn="ctr"/>
            <a:endParaRPr lang="fr-FR" sz="800" b="1" dirty="0"/>
          </a:p>
          <a:p>
            <a:pPr algn="ctr"/>
            <a:r>
              <a:rPr lang="fr-FR" sz="800" b="1" dirty="0"/>
              <a:t>Service Formation</a:t>
            </a:r>
          </a:p>
          <a:p>
            <a:pPr algn="ctr"/>
            <a:r>
              <a:rPr lang="fr-FR" sz="800" b="1" dirty="0"/>
              <a:t>CELINE VINANTE </a:t>
            </a:r>
          </a:p>
          <a:p>
            <a:pPr algn="ctr"/>
            <a:r>
              <a:rPr lang="fr-FR" sz="700" b="1" dirty="0"/>
              <a:t>Im2ag-service-formation@univ-grenoble-alpes.fr</a:t>
            </a:r>
          </a:p>
          <a:p>
            <a:pPr algn="ctr"/>
            <a:r>
              <a:rPr lang="fr-FR" sz="800" b="1" dirty="0"/>
              <a:t> 04  57  42 24 94</a:t>
            </a:r>
          </a:p>
          <a:p>
            <a:pPr algn="ctr"/>
            <a:endParaRPr lang="fr-FR" sz="800" b="1" dirty="0"/>
          </a:p>
          <a:p>
            <a:pPr algn="ctr"/>
            <a:r>
              <a:rPr lang="fr-FR" sz="800" dirty="0"/>
              <a:t> </a:t>
            </a:r>
            <a:endParaRPr lang="fr-FR" sz="800" b="1" dirty="0"/>
          </a:p>
        </p:txBody>
      </p:sp>
      <p:grpSp>
        <p:nvGrpSpPr>
          <p:cNvPr id="47" name="Groupe 46">
            <a:extLst>
              <a:ext uri="{FF2B5EF4-FFF2-40B4-BE49-F238E27FC236}">
                <a16:creationId xmlns:a16="http://schemas.microsoft.com/office/drawing/2014/main" id="{BBD23C2F-49C7-46E6-9774-559E5A1393F0}"/>
              </a:ext>
            </a:extLst>
          </p:cNvPr>
          <p:cNvGrpSpPr/>
          <p:nvPr/>
        </p:nvGrpSpPr>
        <p:grpSpPr>
          <a:xfrm>
            <a:off x="4671168" y="2515227"/>
            <a:ext cx="1368000" cy="3436413"/>
            <a:chOff x="74116" y="3156854"/>
            <a:chExt cx="1373194" cy="3595009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AC4887E3-DA6A-454B-9A62-48FB2F4D1847}"/>
                </a:ext>
              </a:extLst>
            </p:cNvPr>
            <p:cNvSpPr/>
            <p:nvPr/>
          </p:nvSpPr>
          <p:spPr>
            <a:xfrm>
              <a:off x="74116" y="3156854"/>
              <a:ext cx="1373194" cy="3595009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29" name="ZoneTexte 28">
              <a:extLst>
                <a:ext uri="{FF2B5EF4-FFF2-40B4-BE49-F238E27FC236}">
                  <a16:creationId xmlns:a16="http://schemas.microsoft.com/office/drawing/2014/main" id="{8FAABBCD-3539-4871-9903-BE89F03A1616}"/>
                </a:ext>
              </a:extLst>
            </p:cNvPr>
            <p:cNvSpPr txBox="1"/>
            <p:nvPr/>
          </p:nvSpPr>
          <p:spPr>
            <a:xfrm>
              <a:off x="153109" y="3237979"/>
              <a:ext cx="1232586" cy="33968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Personnels BIATSS, enseignants chercheurs 25ème section</a:t>
              </a:r>
            </a:p>
            <a:p>
              <a:r>
                <a:rPr lang="fr-FR" sz="800" dirty="0"/>
                <a:t>Célia PIAZZA </a:t>
              </a:r>
            </a:p>
            <a:p>
              <a:r>
                <a:rPr lang="fr-FR" sz="700" dirty="0"/>
                <a:t>Tél : +33 (0)4 57 42 24 81</a:t>
              </a:r>
            </a:p>
            <a:p>
              <a:endParaRPr lang="fr-FR" sz="800" dirty="0"/>
            </a:p>
            <a:p>
              <a:endParaRPr lang="fr-FR" sz="800" b="1" dirty="0"/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Enseignants chercheurs 26ème et 27ème section / ADE</a:t>
              </a:r>
              <a:br>
                <a:rPr lang="fr-FR" sz="800" dirty="0"/>
              </a:br>
              <a:r>
                <a:rPr lang="fr-FR" sz="800" dirty="0"/>
                <a:t>Françoise PEREZ</a:t>
              </a:r>
            </a:p>
            <a:p>
              <a:r>
                <a:rPr lang="fr-FR" sz="800" dirty="0"/>
                <a:t>planning ADE : </a:t>
              </a:r>
              <a:r>
                <a:rPr lang="fr-FR" sz="800" dirty="0">
                  <a:solidFill>
                    <a:srgbClr val="002060"/>
                  </a:solidFill>
                </a:rPr>
                <a:t>planning.im2ag@univ-grenoble-alpes.fr</a:t>
              </a:r>
            </a:p>
            <a:p>
              <a:r>
                <a:rPr lang="fr-FR" sz="700" dirty="0"/>
                <a:t>Tél : +33 (0)4 57 42 24 80</a:t>
              </a:r>
              <a:endParaRPr lang="fr-FR" sz="800" dirty="0"/>
            </a:p>
            <a:p>
              <a:endParaRPr lang="fr-FR" sz="800" b="1" dirty="0"/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Personnels enseignants associés, services d’enseignement EC et vacataires</a:t>
              </a:r>
              <a:br>
                <a:rPr lang="fr-FR" sz="800" dirty="0"/>
              </a:br>
              <a:r>
                <a:rPr lang="fr-FR" sz="800" dirty="0"/>
                <a:t>Isabelle COEUR</a:t>
              </a:r>
              <a:br>
                <a:rPr lang="fr-FR" sz="800" dirty="0"/>
              </a:br>
              <a:r>
                <a:rPr lang="fr-FR" sz="700" dirty="0"/>
                <a:t>Tél : +33 (0)4 57 42 24 79</a:t>
              </a:r>
            </a:p>
            <a:p>
              <a:r>
                <a:rPr lang="fr-FR" sz="800" dirty="0"/>
                <a:t>SGCE : </a:t>
              </a:r>
              <a:r>
                <a:rPr lang="fr-FR" sz="800" dirty="0">
                  <a:solidFill>
                    <a:srgbClr val="002060"/>
                  </a:solidFill>
                </a:rPr>
                <a:t>sgce.im2ag@univ-grenoble-alpes.fr</a:t>
              </a:r>
            </a:p>
            <a:p>
              <a:pPr algn="ctr"/>
              <a:endParaRPr lang="fr-FR" sz="800" dirty="0"/>
            </a:p>
          </p:txBody>
        </p:sp>
      </p:grpSp>
      <p:grpSp>
        <p:nvGrpSpPr>
          <p:cNvPr id="45" name="Groupe 44">
            <a:extLst>
              <a:ext uri="{FF2B5EF4-FFF2-40B4-BE49-F238E27FC236}">
                <a16:creationId xmlns:a16="http://schemas.microsoft.com/office/drawing/2014/main" id="{E1047C0F-891E-4944-8AA0-A18C2935A10E}"/>
              </a:ext>
            </a:extLst>
          </p:cNvPr>
          <p:cNvGrpSpPr/>
          <p:nvPr/>
        </p:nvGrpSpPr>
        <p:grpSpPr>
          <a:xfrm>
            <a:off x="6184039" y="2408242"/>
            <a:ext cx="1298371" cy="1415772"/>
            <a:chOff x="1623708" y="2737532"/>
            <a:chExt cx="1401770" cy="1689488"/>
          </a:xfrm>
        </p:grpSpPr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47D48184-DE48-49C9-978C-9A2217B907CD}"/>
                </a:ext>
              </a:extLst>
            </p:cNvPr>
            <p:cNvSpPr/>
            <p:nvPr/>
          </p:nvSpPr>
          <p:spPr>
            <a:xfrm>
              <a:off x="1623708" y="2902618"/>
              <a:ext cx="1401770" cy="139673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C865ECBE-3B65-4639-9CB8-2F28FE16987D}"/>
                </a:ext>
              </a:extLst>
            </p:cNvPr>
            <p:cNvSpPr/>
            <p:nvPr/>
          </p:nvSpPr>
          <p:spPr>
            <a:xfrm>
              <a:off x="1623708" y="2737532"/>
              <a:ext cx="1318938" cy="1689488"/>
            </a:xfrm>
            <a:prstGeom prst="rect">
              <a:avLst/>
            </a:prstGeom>
          </p:spPr>
          <p:txBody>
            <a:bodyPr wrap="square" anchor="ctr">
              <a:spAutoFit/>
            </a:bodyPr>
            <a:lstStyle/>
            <a:p>
              <a:endParaRPr lang="fr-FR" sz="600" b="1" dirty="0"/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G</a:t>
              </a:r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</a:rPr>
                <a:t>estionnaire financier</a:t>
              </a:r>
              <a:endParaRPr lang="fr-FR" sz="800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sz="800" dirty="0"/>
                <a:t>José LOPEZ </a:t>
              </a:r>
              <a:br>
                <a:rPr sz="800" dirty="0"/>
              </a:br>
              <a:r>
                <a:rPr sz="800" dirty="0"/>
                <a:t>Tél: +33 (0)4 </a:t>
              </a:r>
              <a:r>
                <a:rPr lang="fr-FR" sz="800" dirty="0"/>
                <a:t>57 42 24 77</a:t>
              </a:r>
            </a:p>
            <a:p>
              <a:endParaRPr lang="fr-FR" sz="800" dirty="0"/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Gestionnaire administrative  et financière UFR/IREMI</a:t>
              </a:r>
            </a:p>
            <a:p>
              <a:r>
                <a:rPr lang="fr-FR" sz="800" dirty="0"/>
                <a:t>Lucie BROUART</a:t>
              </a:r>
            </a:p>
            <a:p>
              <a:r>
                <a:rPr lang="fr-FR" sz="800" dirty="0"/>
                <a:t>Tél: +33 (0)4 57 42 24 96</a:t>
              </a:r>
            </a:p>
            <a:p>
              <a:endParaRPr lang="fr-FR" sz="80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49" name="Groupe 48">
            <a:extLst>
              <a:ext uri="{FF2B5EF4-FFF2-40B4-BE49-F238E27FC236}">
                <a16:creationId xmlns:a16="http://schemas.microsoft.com/office/drawing/2014/main" id="{3982BDEE-5F1B-4647-82E0-B41B2AE156D7}"/>
              </a:ext>
            </a:extLst>
          </p:cNvPr>
          <p:cNvGrpSpPr/>
          <p:nvPr/>
        </p:nvGrpSpPr>
        <p:grpSpPr>
          <a:xfrm>
            <a:off x="7583359" y="2452126"/>
            <a:ext cx="1480510" cy="4208474"/>
            <a:chOff x="6194384" y="3109548"/>
            <a:chExt cx="1480510" cy="3641522"/>
          </a:xfrm>
        </p:grpSpPr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672530F0-1800-4DEF-AA25-41936ECE08FD}"/>
                </a:ext>
              </a:extLst>
            </p:cNvPr>
            <p:cNvSpPr/>
            <p:nvPr/>
          </p:nvSpPr>
          <p:spPr>
            <a:xfrm>
              <a:off x="6194384" y="3156854"/>
              <a:ext cx="1480510" cy="3594216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33" name="ZoneTexte 32">
              <a:extLst>
                <a:ext uri="{FF2B5EF4-FFF2-40B4-BE49-F238E27FC236}">
                  <a16:creationId xmlns:a16="http://schemas.microsoft.com/office/drawing/2014/main" id="{06D31566-6D89-4FD2-AA7A-CA9ADE87E7B2}"/>
                </a:ext>
              </a:extLst>
            </p:cNvPr>
            <p:cNvSpPr txBox="1"/>
            <p:nvPr/>
          </p:nvSpPr>
          <p:spPr>
            <a:xfrm>
              <a:off x="6194384" y="3109548"/>
              <a:ext cx="1441552" cy="312918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Assistante du service </a:t>
              </a:r>
            </a:p>
            <a:p>
              <a:r>
                <a:rPr sz="800" dirty="0">
                  <a:latin typeface="+mj-lt"/>
                </a:rPr>
                <a:t>Carol PASANISI</a:t>
              </a:r>
              <a:br>
                <a:rPr sz="800" dirty="0">
                  <a:latin typeface="+mj-lt"/>
                </a:rPr>
              </a:br>
              <a:r>
                <a:rPr sz="800" dirty="0">
                  <a:latin typeface="+mj-lt"/>
                </a:rPr>
                <a:t>Tél: +33 (0)4 </a:t>
              </a:r>
              <a:r>
                <a:rPr lang="fr-FR" sz="800" dirty="0">
                  <a:latin typeface="+mj-lt"/>
                </a:rPr>
                <a:t>57 42 24 84</a:t>
              </a:r>
            </a:p>
            <a:p>
              <a:endParaRPr lang="fr-FR" sz="800" dirty="0">
                <a:latin typeface="+mj-lt"/>
              </a:endParaRPr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Technicien</a:t>
              </a:r>
              <a:r>
                <a:rPr lang="fr-FR" sz="800" b="1" dirty="0"/>
                <a:t> </a:t>
              </a:r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support</a:t>
              </a:r>
            </a:p>
            <a:p>
              <a:r>
                <a:rPr lang="fr-FR" sz="800" dirty="0"/>
                <a:t>Maxime JULLIEN</a:t>
              </a:r>
            </a:p>
            <a:p>
              <a:r>
                <a:rPr lang="fr-FR" sz="800" dirty="0"/>
                <a:t>Tél: +33 (0)4 57 42 24 86</a:t>
              </a:r>
              <a:endParaRPr lang="fr-FR" sz="700" dirty="0"/>
            </a:p>
            <a:p>
              <a:br>
                <a:rPr sz="800" dirty="0">
                  <a:latin typeface="+mj-lt"/>
                </a:rPr>
              </a:br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Administration système </a:t>
              </a:r>
              <a:endParaRPr lang="fr-FR" sz="8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  <a:p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Gestion du parc</a:t>
              </a:r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 </a:t>
              </a:r>
              <a:r>
                <a:rPr sz="800" b="1" dirty="0" err="1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informatique</a:t>
              </a:r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 </a:t>
              </a:r>
              <a:endParaRPr lang="fr-FR" sz="8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  <a:p>
              <a:r>
                <a:rPr sz="800" dirty="0">
                  <a:latin typeface="+mj-lt"/>
                </a:rPr>
                <a:t>Dimitri RAPACCHI  </a:t>
              </a:r>
              <a:br>
                <a:rPr sz="800" dirty="0">
                  <a:latin typeface="+mj-lt"/>
                </a:rPr>
              </a:br>
              <a:r>
                <a:rPr sz="800" dirty="0">
                  <a:latin typeface="+mj-lt"/>
                </a:rPr>
                <a:t>Tél: +33 (0)4 </a:t>
              </a:r>
              <a:r>
                <a:rPr lang="fr-FR" sz="800" dirty="0">
                  <a:latin typeface="+mj-lt"/>
                </a:rPr>
                <a:t>57 42 24 88</a:t>
              </a:r>
            </a:p>
            <a:p>
              <a:endParaRPr lang="fr-FR" sz="800" dirty="0">
                <a:latin typeface="+mj-lt"/>
              </a:endParaRPr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Ingénieur développement d’applications </a:t>
              </a:r>
            </a:p>
            <a:p>
              <a:r>
                <a:rPr lang="fr-FR" sz="800" dirty="0"/>
                <a:t>Michael MAGI  </a:t>
              </a:r>
              <a:br>
                <a:rPr lang="fr-FR" sz="800" dirty="0"/>
              </a:br>
              <a:r>
                <a:rPr lang="fr-FR" sz="800" dirty="0"/>
                <a:t>Tél: +33 (0)4 57 42 24 87</a:t>
              </a:r>
              <a:endParaRPr lang="fr-FR" sz="800" dirty="0">
                <a:latin typeface="+mj-lt"/>
              </a:endParaRPr>
            </a:p>
            <a:p>
              <a:br>
                <a:rPr sz="800" dirty="0">
                  <a:latin typeface="+mj-lt"/>
                </a:rPr>
              </a:br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Administrateur système – Crypto </a:t>
              </a:r>
              <a:endParaRPr lang="fr-FR" sz="8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  <a:p>
              <a:r>
                <a:rPr lang="fr-FR" sz="800" dirty="0">
                  <a:latin typeface="+mj-lt"/>
                </a:rPr>
                <a:t>Daniel KOLOKOSSO</a:t>
              </a:r>
              <a:br>
                <a:rPr sz="800" dirty="0">
                  <a:latin typeface="+mj-lt"/>
                </a:rPr>
              </a:br>
              <a:r>
                <a:rPr lang="fr-FR" sz="800" dirty="0"/>
                <a:t>Tél: +33 (0)4 57 42 24 90</a:t>
              </a:r>
              <a:br>
                <a:rPr sz="800" dirty="0">
                  <a:latin typeface="+mj-lt"/>
                </a:rPr>
              </a:br>
              <a:br>
                <a:rPr sz="800" dirty="0">
                  <a:latin typeface="+mj-lt"/>
                </a:rPr>
              </a:br>
              <a:r>
                <a:rPr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Ingénieur projet PERSYVAL</a:t>
              </a:r>
              <a:endParaRPr lang="fr-FR" sz="800" b="1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  <a:p>
              <a:r>
                <a:rPr lang="fr-FR" sz="800" dirty="0">
                  <a:latin typeface="+mj-lt"/>
                </a:rPr>
                <a:t>Noé BOULAYE</a:t>
              </a:r>
            </a:p>
            <a:p>
              <a:r>
                <a:rPr lang="fr-FR" sz="800" dirty="0"/>
                <a:t>Tél: +33 (0)4 57 42 24 89</a:t>
              </a:r>
            </a:p>
            <a:p>
              <a:endParaRPr lang="fr-FR" sz="800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endParaRPr lang="fr-FR" sz="800" dirty="0">
                <a:latin typeface="+mj-lt"/>
              </a:endParaRPr>
            </a:p>
            <a:p>
              <a:endParaRPr lang="fr-FR" sz="500" dirty="0">
                <a:latin typeface="+mj-lt"/>
              </a:endParaRPr>
            </a:p>
          </p:txBody>
        </p:sp>
      </p:grpSp>
      <p:grpSp>
        <p:nvGrpSpPr>
          <p:cNvPr id="50" name="Groupe 49">
            <a:extLst>
              <a:ext uri="{FF2B5EF4-FFF2-40B4-BE49-F238E27FC236}">
                <a16:creationId xmlns:a16="http://schemas.microsoft.com/office/drawing/2014/main" id="{FE5CA3AA-99F4-45C5-B894-52367BBABBEB}"/>
              </a:ext>
            </a:extLst>
          </p:cNvPr>
          <p:cNvGrpSpPr/>
          <p:nvPr/>
        </p:nvGrpSpPr>
        <p:grpSpPr>
          <a:xfrm>
            <a:off x="116974" y="2506799"/>
            <a:ext cx="1311970" cy="3436413"/>
            <a:chOff x="7768976" y="3156853"/>
            <a:chExt cx="1311970" cy="3594215"/>
          </a:xfrm>
        </p:grpSpPr>
        <p:sp>
          <p:nvSpPr>
            <p:cNvPr id="34" name="Rectangle 33">
              <a:extLst>
                <a:ext uri="{FF2B5EF4-FFF2-40B4-BE49-F238E27FC236}">
                  <a16:creationId xmlns:a16="http://schemas.microsoft.com/office/drawing/2014/main" id="{DB551D90-AA28-40A4-BCF2-B0106F86648D}"/>
                </a:ext>
              </a:extLst>
            </p:cNvPr>
            <p:cNvSpPr/>
            <p:nvPr/>
          </p:nvSpPr>
          <p:spPr>
            <a:xfrm>
              <a:off x="7768976" y="3156853"/>
              <a:ext cx="1311970" cy="3594215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solidFill>
                <a:schemeClr val="bg1">
                  <a:lumMod val="85000"/>
                </a:schemeClr>
              </a:solidFill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fr-FR"/>
            </a:p>
          </p:txBody>
        </p:sp>
        <p:sp>
          <p:nvSpPr>
            <p:cNvPr id="35" name="ZoneTexte 34">
              <a:extLst>
                <a:ext uri="{FF2B5EF4-FFF2-40B4-BE49-F238E27FC236}">
                  <a16:creationId xmlns:a16="http://schemas.microsoft.com/office/drawing/2014/main" id="{CBCAACEE-F2CB-40B5-8B55-6951647A4EBF}"/>
                </a:ext>
              </a:extLst>
            </p:cNvPr>
            <p:cNvSpPr txBox="1"/>
            <p:nvPr/>
          </p:nvSpPr>
          <p:spPr>
            <a:xfrm>
              <a:off x="7817399" y="3237960"/>
              <a:ext cx="1236706" cy="2864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endParaRPr lang="fr-FR" sz="600" b="1" dirty="0">
                <a:solidFill>
                  <a:schemeClr val="accent6">
                    <a:lumMod val="75000"/>
                  </a:schemeClr>
                </a:solidFill>
              </a:endParaRPr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Opérateurs logistique</a:t>
              </a:r>
              <a:endParaRPr lang="fr-FR" sz="800" dirty="0">
                <a:solidFill>
                  <a:schemeClr val="accent6">
                    <a:lumMod val="75000"/>
                  </a:schemeClr>
                </a:solidFill>
                <a:latin typeface="+mj-lt"/>
              </a:endParaRPr>
            </a:p>
            <a:p>
              <a:r>
                <a:rPr lang="fr-FR" sz="800" dirty="0">
                  <a:solidFill>
                    <a:srgbClr val="000000"/>
                  </a:solidFill>
                </a:rPr>
                <a:t>Robert FERES</a:t>
              </a:r>
            </a:p>
            <a:p>
              <a:r>
                <a:rPr lang="fr-FR" sz="800" dirty="0">
                  <a:solidFill>
                    <a:srgbClr val="000000"/>
                  </a:solidFill>
                </a:rPr>
                <a:t>Gestion contrôles d’accès</a:t>
              </a:r>
            </a:p>
            <a:p>
              <a:r>
                <a:rPr lang="fr-FR" sz="800" dirty="0">
                  <a:solidFill>
                    <a:srgbClr val="000000"/>
                  </a:solidFill>
                </a:rPr>
                <a:t>06 85 34 40 84</a:t>
              </a:r>
            </a:p>
            <a:p>
              <a:endParaRPr lang="fr-FR" sz="600" dirty="0">
                <a:solidFill>
                  <a:srgbClr val="000000"/>
                </a:solidFill>
              </a:endParaRPr>
            </a:p>
            <a:p>
              <a:r>
                <a:rPr lang="fr-FR" sz="800" dirty="0">
                  <a:solidFill>
                    <a:srgbClr val="000000"/>
                  </a:solidFill>
                  <a:latin typeface="+mj-lt"/>
                </a:rPr>
                <a:t>Claude COLONNA</a:t>
              </a:r>
            </a:p>
            <a:p>
              <a:r>
                <a:rPr lang="fr-FR" sz="800" dirty="0">
                  <a:solidFill>
                    <a:srgbClr val="000000"/>
                  </a:solidFill>
                  <a:latin typeface="+mj-lt"/>
                </a:rPr>
                <a:t>06 33 07 83 44</a:t>
              </a:r>
            </a:p>
            <a:p>
              <a:r>
                <a:rPr lang="fr-FR" sz="800" dirty="0"/>
                <a:t> </a:t>
              </a:r>
              <a:endParaRPr lang="fr-FR" sz="800" dirty="0">
                <a:solidFill>
                  <a:srgbClr val="000000"/>
                </a:solidFill>
                <a:latin typeface="+mj-lt"/>
              </a:endParaRPr>
            </a:p>
            <a:p>
              <a:r>
                <a:rPr lang="fr-FR" sz="800" dirty="0">
                  <a:solidFill>
                    <a:srgbClr val="000000"/>
                  </a:solidFill>
                  <a:latin typeface="+mj-lt"/>
                </a:rPr>
                <a:t>Mariano AMBROS</a:t>
              </a:r>
            </a:p>
            <a:p>
              <a:r>
                <a:rPr lang="fr-FR" sz="800" dirty="0">
                  <a:solidFill>
                    <a:srgbClr val="000000"/>
                  </a:solidFill>
                  <a:latin typeface="+mj-lt"/>
                </a:rPr>
                <a:t>06 59 55 27 72</a:t>
              </a:r>
            </a:p>
            <a:p>
              <a:endParaRPr lang="fr-FR" sz="800" dirty="0">
                <a:solidFill>
                  <a:srgbClr val="000000"/>
                </a:solidFill>
                <a:latin typeface="+mj-lt"/>
              </a:endParaRPr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  <a:latin typeface="+mj-lt"/>
                </a:rPr>
                <a:t>Cartes professionnelles</a:t>
              </a:r>
            </a:p>
            <a:p>
              <a:r>
                <a:rPr lang="fr-FR" sz="800" dirty="0"/>
                <a:t>Robert FERES </a:t>
              </a:r>
            </a:p>
            <a:p>
              <a:r>
                <a:rPr lang="fr-FR" sz="800" dirty="0"/>
                <a:t>Mariano AMBROS</a:t>
              </a:r>
            </a:p>
            <a:p>
              <a:endParaRPr lang="fr-FR" sz="800" dirty="0"/>
            </a:p>
            <a:p>
              <a:r>
                <a:rPr lang="fr-FR" sz="800" b="1" dirty="0">
                  <a:solidFill>
                    <a:schemeClr val="accent6">
                      <a:lumMod val="75000"/>
                    </a:schemeClr>
                  </a:solidFill>
                </a:rPr>
                <a:t>Agents logés</a:t>
              </a:r>
            </a:p>
            <a:p>
              <a:r>
                <a:rPr lang="fr-FR" sz="800" dirty="0"/>
                <a:t>Olivier Besset</a:t>
              </a:r>
            </a:p>
            <a:p>
              <a:r>
                <a:rPr lang="fr-FR" sz="800" dirty="0"/>
                <a:t>Yacine Amor</a:t>
              </a:r>
            </a:p>
            <a:p>
              <a:endParaRPr lang="fr-FR" sz="800" dirty="0"/>
            </a:p>
            <a:p>
              <a:r>
                <a:rPr lang="fr-FR" sz="800" dirty="0">
                  <a:solidFill>
                    <a:srgbClr val="000000"/>
                  </a:solidFill>
                  <a:latin typeface="+mj-lt"/>
                </a:rPr>
                <a:t> </a:t>
              </a:r>
            </a:p>
          </p:txBody>
        </p:sp>
      </p:grpSp>
      <p:sp>
        <p:nvSpPr>
          <p:cNvPr id="36" name="Rectangle à coins arrondis 63">
            <a:extLst>
              <a:ext uri="{FF2B5EF4-FFF2-40B4-BE49-F238E27FC236}">
                <a16:creationId xmlns:a16="http://schemas.microsoft.com/office/drawing/2014/main" id="{2232E2B9-F030-49E0-A9B7-7AB050FBA5EB}"/>
              </a:ext>
            </a:extLst>
          </p:cNvPr>
          <p:cNvSpPr/>
          <p:nvPr/>
        </p:nvSpPr>
        <p:spPr>
          <a:xfrm>
            <a:off x="6134271" y="140022"/>
            <a:ext cx="1548874" cy="1313690"/>
          </a:xfrm>
          <a:prstGeom prst="round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fr-FR" sz="900" b="1" dirty="0"/>
              <a:t>IREMI</a:t>
            </a:r>
          </a:p>
          <a:p>
            <a:pPr algn="ctr"/>
            <a:r>
              <a:rPr lang="fr-FR" sz="800" b="1" dirty="0"/>
              <a:t> (</a:t>
            </a:r>
            <a:r>
              <a:rPr lang="fr-FR" sz="800" b="1" i="1" dirty="0"/>
              <a:t>Institut de recherche sur l’enseignement des mathématiques et de l’informatique)</a:t>
            </a:r>
          </a:p>
          <a:p>
            <a:pPr algn="ctr"/>
            <a:r>
              <a:rPr lang="fr-FR" sz="800" b="1" dirty="0"/>
              <a:t>Bât Fourier Aile C</a:t>
            </a:r>
          </a:p>
          <a:p>
            <a:r>
              <a:rPr lang="fr-FR" sz="750" b="1" dirty="0"/>
              <a:t>Directeur : Grégoire CHARLOT</a:t>
            </a:r>
          </a:p>
          <a:p>
            <a:pPr algn="ctr"/>
            <a:r>
              <a:rPr lang="fr-FR" sz="750" b="1" dirty="0"/>
              <a:t>Directrice adjointe : </a:t>
            </a:r>
          </a:p>
          <a:p>
            <a:pPr algn="ctr"/>
            <a:r>
              <a:rPr lang="fr-FR" sz="750" b="1" dirty="0"/>
              <a:t>Sophie TEROUANNE</a:t>
            </a:r>
          </a:p>
          <a:p>
            <a:pPr algn="ctr"/>
            <a:endParaRPr lang="fr-FR" sz="800" b="1" dirty="0"/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A594B2F1-1B16-418F-89E2-6FEF22A7AF1E}"/>
              </a:ext>
            </a:extLst>
          </p:cNvPr>
          <p:cNvSpPr/>
          <p:nvPr/>
        </p:nvSpPr>
        <p:spPr>
          <a:xfrm>
            <a:off x="7846734" y="564495"/>
            <a:ext cx="1178178" cy="1030272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fr-FR" sz="800" dirty="0">
              <a:solidFill>
                <a:schemeClr val="tx1"/>
              </a:solidFill>
            </a:endParaRPr>
          </a:p>
          <a:p>
            <a:r>
              <a:rPr lang="fr-FR" sz="800" b="1" dirty="0">
                <a:solidFill>
                  <a:schemeClr val="accent6">
                    <a:lumMod val="75000"/>
                  </a:schemeClr>
                </a:solidFill>
              </a:rPr>
              <a:t>Gestionnaires</a:t>
            </a:r>
          </a:p>
          <a:p>
            <a:r>
              <a:rPr lang="fr-FR" sz="800" dirty="0">
                <a:solidFill>
                  <a:schemeClr val="tx1"/>
                </a:solidFill>
              </a:rPr>
              <a:t>Valérie CHORIER</a:t>
            </a:r>
          </a:p>
          <a:p>
            <a:r>
              <a:rPr lang="fr-FR" sz="800" dirty="0">
                <a:solidFill>
                  <a:schemeClr val="tx1"/>
                </a:solidFill>
              </a:rPr>
              <a:t>Tél: 04 76 76 87 04</a:t>
            </a:r>
          </a:p>
          <a:p>
            <a:r>
              <a:rPr lang="fr-FR" sz="800" dirty="0">
                <a:solidFill>
                  <a:schemeClr val="tx1"/>
                </a:solidFill>
              </a:rPr>
              <a:t>Sylvie PEREIRA-FONSECA</a:t>
            </a:r>
          </a:p>
          <a:p>
            <a:r>
              <a:rPr lang="fr-FR" sz="800" dirty="0">
                <a:solidFill>
                  <a:schemeClr val="tx1"/>
                </a:solidFill>
              </a:rPr>
              <a:t>Tél: 04 76 74 87 05</a:t>
            </a:r>
          </a:p>
          <a:p>
            <a:r>
              <a:rPr lang="fr-FR" sz="800" dirty="0">
                <a:solidFill>
                  <a:schemeClr val="tx1"/>
                </a:solidFill>
              </a:rPr>
              <a:t>Lucie BROUART</a:t>
            </a:r>
          </a:p>
          <a:p>
            <a:r>
              <a:rPr lang="fr-FR" sz="800" dirty="0">
                <a:solidFill>
                  <a:schemeClr val="tx1"/>
                </a:solidFill>
              </a:rPr>
              <a:t>Tél : 04 57 42 24 96</a:t>
            </a:r>
          </a:p>
        </p:txBody>
      </p:sp>
      <p:sp>
        <p:nvSpPr>
          <p:cNvPr id="39" name="Rectangle : coins arrondis 38">
            <a:extLst>
              <a:ext uri="{FF2B5EF4-FFF2-40B4-BE49-F238E27FC236}">
                <a16:creationId xmlns:a16="http://schemas.microsoft.com/office/drawing/2014/main" id="{1726F20E-F423-459C-862C-004D2178A103}"/>
              </a:ext>
            </a:extLst>
          </p:cNvPr>
          <p:cNvSpPr/>
          <p:nvPr/>
        </p:nvSpPr>
        <p:spPr>
          <a:xfrm>
            <a:off x="75118" y="970198"/>
            <a:ext cx="2008149" cy="30533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50" b="1" dirty="0">
                <a:solidFill>
                  <a:schemeClr val="bg1"/>
                </a:solidFill>
              </a:rPr>
              <a:t>Chargée Amélioration Continue</a:t>
            </a:r>
          </a:p>
          <a:p>
            <a:pPr algn="ctr"/>
            <a:r>
              <a:rPr lang="fr-FR" sz="850" b="1" i="1" dirty="0">
                <a:solidFill>
                  <a:schemeClr val="bg1"/>
                </a:solidFill>
              </a:rPr>
              <a:t>Céline </a:t>
            </a:r>
            <a:r>
              <a:rPr lang="fr-FR" sz="850" b="1" i="1" dirty="0" err="1">
                <a:solidFill>
                  <a:schemeClr val="bg1"/>
                </a:solidFill>
              </a:rPr>
              <a:t>Vinante</a:t>
            </a:r>
            <a:endParaRPr lang="fr-FR" sz="850" i="1" dirty="0">
              <a:solidFill>
                <a:schemeClr val="bg1"/>
              </a:solidFill>
            </a:endParaRP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522B274A-0363-40E4-9EC1-7007B06AF3E8}"/>
              </a:ext>
            </a:extLst>
          </p:cNvPr>
          <p:cNvSpPr txBox="1"/>
          <p:nvPr/>
        </p:nvSpPr>
        <p:spPr>
          <a:xfrm>
            <a:off x="3087698" y="6068500"/>
            <a:ext cx="1233750" cy="5847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0066CC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fr-FR" sz="800" b="1" dirty="0">
                <a:solidFill>
                  <a:schemeClr val="accent6">
                    <a:lumMod val="75000"/>
                  </a:schemeClr>
                </a:solidFill>
              </a:rPr>
              <a:t>Ingénieur conseil </a:t>
            </a:r>
          </a:p>
          <a:p>
            <a:r>
              <a:rPr lang="fr-FR" sz="800" b="1" dirty="0">
                <a:solidFill>
                  <a:schemeClr val="accent6">
                    <a:lumMod val="75000"/>
                  </a:schemeClr>
                </a:solidFill>
              </a:rPr>
              <a:t>Formation Continue </a:t>
            </a:r>
            <a:r>
              <a:rPr lang="fr-FR" sz="800" dirty="0"/>
              <a:t>Marion BARD</a:t>
            </a:r>
          </a:p>
          <a:p>
            <a:r>
              <a:rPr lang="fr-FR" sz="800" dirty="0"/>
              <a:t>Tel : +33 (0)4 76 01 26 02</a:t>
            </a:r>
          </a:p>
        </p:txBody>
      </p:sp>
      <p:cxnSp>
        <p:nvCxnSpPr>
          <p:cNvPr id="54" name="Connecteur : en angle 53">
            <a:extLst>
              <a:ext uri="{FF2B5EF4-FFF2-40B4-BE49-F238E27FC236}">
                <a16:creationId xmlns:a16="http://schemas.microsoft.com/office/drawing/2014/main" id="{2F20C942-5F65-4256-94E3-5566EFBA70AA}"/>
              </a:ext>
            </a:extLst>
          </p:cNvPr>
          <p:cNvCxnSpPr>
            <a:cxnSpLocks/>
            <a:stCxn id="9" idx="1"/>
            <a:endCxn id="39" idx="3"/>
          </p:cNvCxnSpPr>
          <p:nvPr/>
        </p:nvCxnSpPr>
        <p:spPr>
          <a:xfrm rot="10800000">
            <a:off x="2083267" y="1122865"/>
            <a:ext cx="283694" cy="132473"/>
          </a:xfrm>
          <a:prstGeom prst="bentConnector3">
            <a:avLst/>
          </a:prstGeom>
          <a:ln w="9525" cap="flat" cmpd="sng" algn="ctr">
            <a:solidFill>
              <a:schemeClr val="accent6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7" name="Connecteur droit avec flèche 86">
            <a:extLst>
              <a:ext uri="{FF2B5EF4-FFF2-40B4-BE49-F238E27FC236}">
                <a16:creationId xmlns:a16="http://schemas.microsoft.com/office/drawing/2014/main" id="{92A831D7-AC32-47E3-8590-E49DCAE67839}"/>
              </a:ext>
            </a:extLst>
          </p:cNvPr>
          <p:cNvCxnSpPr>
            <a:cxnSpLocks/>
            <a:stCxn id="36" idx="3"/>
          </p:cNvCxnSpPr>
          <p:nvPr/>
        </p:nvCxnSpPr>
        <p:spPr>
          <a:xfrm>
            <a:off x="7683145" y="796867"/>
            <a:ext cx="163590" cy="7794"/>
          </a:xfrm>
          <a:prstGeom prst="straightConnector1">
            <a:avLst/>
          </a:prstGeom>
          <a:ln w="6350">
            <a:solidFill>
              <a:schemeClr val="accent6">
                <a:lumMod val="75000"/>
              </a:schemeClr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Rectangle 37">
            <a:extLst>
              <a:ext uri="{FF2B5EF4-FFF2-40B4-BE49-F238E27FC236}">
                <a16:creationId xmlns:a16="http://schemas.microsoft.com/office/drawing/2014/main" id="{B5F0B567-77FE-4AE4-A3B1-7AA3AB63FC14}"/>
              </a:ext>
            </a:extLst>
          </p:cNvPr>
          <p:cNvSpPr/>
          <p:nvPr/>
        </p:nvSpPr>
        <p:spPr>
          <a:xfrm>
            <a:off x="6184039" y="4202159"/>
            <a:ext cx="1221649" cy="338554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wrap="square" anchor="ctr">
            <a:spAutoFit/>
          </a:bodyPr>
          <a:lstStyle/>
          <a:p>
            <a:pPr algn="ctr"/>
            <a:r>
              <a:rPr lang="fr-FR" sz="800" b="1" dirty="0">
                <a:solidFill>
                  <a:schemeClr val="accent6">
                    <a:lumMod val="75000"/>
                  </a:schemeClr>
                </a:solidFill>
                <a:hlinkClick r:id="" action="ppaction://hlinkshowjump?jump=nextslide"/>
              </a:rPr>
              <a:t>Voir page suivante</a:t>
            </a:r>
            <a:endParaRPr lang="fr-FR" sz="800" dirty="0"/>
          </a:p>
          <a:p>
            <a:endParaRPr lang="fr-FR" sz="800" dirty="0"/>
          </a:p>
        </p:txBody>
      </p:sp>
      <p:sp>
        <p:nvSpPr>
          <p:cNvPr id="40" name="Rectangle : coins arrondis 39">
            <a:extLst>
              <a:ext uri="{FF2B5EF4-FFF2-40B4-BE49-F238E27FC236}">
                <a16:creationId xmlns:a16="http://schemas.microsoft.com/office/drawing/2014/main" id="{4BBAC12A-BA5D-44D7-BA23-1DD7AD472BA9}"/>
              </a:ext>
            </a:extLst>
          </p:cNvPr>
          <p:cNvSpPr/>
          <p:nvPr/>
        </p:nvSpPr>
        <p:spPr>
          <a:xfrm>
            <a:off x="6197317" y="3845673"/>
            <a:ext cx="1167359" cy="255232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800" b="1" dirty="0"/>
          </a:p>
          <a:p>
            <a:pPr algn="ctr"/>
            <a:r>
              <a:rPr lang="fr-FR" sz="800" b="1" dirty="0"/>
              <a:t>Projets CMA</a:t>
            </a:r>
          </a:p>
          <a:p>
            <a:pPr algn="ctr"/>
            <a:endParaRPr lang="fr-FR" sz="800" b="1" dirty="0"/>
          </a:p>
        </p:txBody>
      </p:sp>
      <p:sp>
        <p:nvSpPr>
          <p:cNvPr id="41" name="Rectangle : coins arrondis 40">
            <a:extLst>
              <a:ext uri="{FF2B5EF4-FFF2-40B4-BE49-F238E27FC236}">
                <a16:creationId xmlns:a16="http://schemas.microsoft.com/office/drawing/2014/main" id="{79009C99-7D3A-406D-A54B-D7CCA525903B}"/>
              </a:ext>
            </a:extLst>
          </p:cNvPr>
          <p:cNvSpPr/>
          <p:nvPr/>
        </p:nvSpPr>
        <p:spPr>
          <a:xfrm>
            <a:off x="90307" y="1339394"/>
            <a:ext cx="2008149" cy="305332"/>
          </a:xfrm>
          <a:prstGeom prst="roundRect">
            <a:avLst/>
          </a:prstGeom>
          <a:solidFill>
            <a:schemeClr val="accent6"/>
          </a:solidFill>
          <a:ln>
            <a:solidFill>
              <a:schemeClr val="accent6">
                <a:lumMod val="40000"/>
                <a:lumOff val="60000"/>
              </a:schemeClr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50" b="1" dirty="0">
                <a:solidFill>
                  <a:schemeClr val="bg1"/>
                </a:solidFill>
              </a:rPr>
              <a:t>Chargée  Communication numérique</a:t>
            </a:r>
          </a:p>
          <a:p>
            <a:pPr algn="ctr"/>
            <a:r>
              <a:rPr lang="fr-FR" sz="850" b="1" i="1" dirty="0">
                <a:solidFill>
                  <a:schemeClr val="bg1"/>
                </a:solidFill>
              </a:rPr>
              <a:t>Sophie URBANC</a:t>
            </a:r>
            <a:endParaRPr lang="fr-FR" sz="850" i="1" dirty="0">
              <a:solidFill>
                <a:schemeClr val="bg1"/>
              </a:solidFill>
            </a:endParaRPr>
          </a:p>
        </p:txBody>
      </p:sp>
      <p:pic>
        <p:nvPicPr>
          <p:cNvPr id="8" name="Image 7">
            <a:extLst>
              <a:ext uri="{FF2B5EF4-FFF2-40B4-BE49-F238E27FC236}">
                <a16:creationId xmlns:a16="http://schemas.microsoft.com/office/drawing/2014/main" id="{1E5160CF-A7A4-4DC2-9D5F-50244C8B76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31652" y="1421437"/>
            <a:ext cx="335309" cy="173329"/>
          </a:xfrm>
          <a:prstGeom prst="rect">
            <a:avLst/>
          </a:prstGeom>
        </p:spPr>
      </p:pic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45EBCBE1-54C2-4189-A341-5059B728F146}"/>
              </a:ext>
            </a:extLst>
          </p:cNvPr>
          <p:cNvSpPr/>
          <p:nvPr/>
        </p:nvSpPr>
        <p:spPr>
          <a:xfrm>
            <a:off x="2366961" y="929025"/>
            <a:ext cx="3603722" cy="652624"/>
          </a:xfrm>
          <a:prstGeom prst="round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/>
          </a:p>
          <a:p>
            <a:pPr algn="ctr"/>
            <a:endParaRPr lang="fr-FR" sz="900" b="1" dirty="0"/>
          </a:p>
          <a:p>
            <a:pPr algn="ctr"/>
            <a:r>
              <a:rPr lang="fr-FR" sz="900" b="1" dirty="0"/>
              <a:t>Directrice administrative : DELPHINE NGUYEN</a:t>
            </a:r>
          </a:p>
          <a:p>
            <a:pPr algn="ctr"/>
            <a:r>
              <a:rPr lang="fr-FR" sz="900" dirty="0"/>
              <a:t>Tél: +33 (0)4  57 42 25 79</a:t>
            </a:r>
          </a:p>
          <a:p>
            <a:pPr algn="ctr"/>
            <a:r>
              <a:rPr lang="fr-FR" sz="900" b="1" i="1" dirty="0"/>
              <a:t>im2ag-direction@univ-grenoble-alpes.fr</a:t>
            </a:r>
          </a:p>
          <a:p>
            <a:pPr algn="ctr"/>
            <a:endParaRPr lang="fr-FR" dirty="0"/>
          </a:p>
        </p:txBody>
      </p:sp>
      <p:sp>
        <p:nvSpPr>
          <p:cNvPr id="17" name="Rectangle : coins arrondis 16">
            <a:extLst>
              <a:ext uri="{FF2B5EF4-FFF2-40B4-BE49-F238E27FC236}">
                <a16:creationId xmlns:a16="http://schemas.microsoft.com/office/drawing/2014/main" id="{66E08590-E468-4B30-B536-E501D22822AB}"/>
              </a:ext>
            </a:extLst>
          </p:cNvPr>
          <p:cNvSpPr/>
          <p:nvPr/>
        </p:nvSpPr>
        <p:spPr>
          <a:xfrm>
            <a:off x="7846735" y="78832"/>
            <a:ext cx="1153418" cy="485662"/>
          </a:xfrm>
          <a:prstGeom prst="round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800" b="1" dirty="0">
                <a:solidFill>
                  <a:schemeClr val="bg1"/>
                </a:solidFill>
              </a:rPr>
              <a:t>Responsable administrative  </a:t>
            </a:r>
          </a:p>
          <a:p>
            <a:pPr algn="ctr"/>
            <a:r>
              <a:rPr lang="fr-FR" sz="800" dirty="0">
                <a:solidFill>
                  <a:schemeClr val="bg1"/>
                </a:solidFill>
              </a:rPr>
              <a:t>Charlotte ALLIROT</a:t>
            </a:r>
          </a:p>
          <a:p>
            <a:pPr algn="ctr"/>
            <a:endParaRPr lang="fr-FR" dirty="0"/>
          </a:p>
        </p:txBody>
      </p:sp>
      <p:cxnSp>
        <p:nvCxnSpPr>
          <p:cNvPr id="65" name="Connecteur droit 64">
            <a:extLst>
              <a:ext uri="{FF2B5EF4-FFF2-40B4-BE49-F238E27FC236}">
                <a16:creationId xmlns:a16="http://schemas.microsoft.com/office/drawing/2014/main" id="{BA59588E-1C98-4FA3-BB84-9D8E83EF6CF8}"/>
              </a:ext>
            </a:extLst>
          </p:cNvPr>
          <p:cNvCxnSpPr>
            <a:cxnSpLocks/>
          </p:cNvCxnSpPr>
          <p:nvPr/>
        </p:nvCxnSpPr>
        <p:spPr>
          <a:xfrm flipV="1">
            <a:off x="725996" y="1750336"/>
            <a:ext cx="7561879" cy="462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6" name="Connecteur droit 95">
            <a:extLst>
              <a:ext uri="{FF2B5EF4-FFF2-40B4-BE49-F238E27FC236}">
                <a16:creationId xmlns:a16="http://schemas.microsoft.com/office/drawing/2014/main" id="{8548D268-784D-458B-855A-3C9F94FD3B52}"/>
              </a:ext>
            </a:extLst>
          </p:cNvPr>
          <p:cNvCxnSpPr>
            <a:endCxn id="23" idx="0"/>
          </p:cNvCxnSpPr>
          <p:nvPr/>
        </p:nvCxnSpPr>
        <p:spPr>
          <a:xfrm>
            <a:off x="736273" y="1741921"/>
            <a:ext cx="1" cy="9166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8" name="Connecteur droit 97">
            <a:extLst>
              <a:ext uri="{FF2B5EF4-FFF2-40B4-BE49-F238E27FC236}">
                <a16:creationId xmlns:a16="http://schemas.microsoft.com/office/drawing/2014/main" id="{8D4FC212-0228-48FA-AABA-857FC30A5CE6}"/>
              </a:ext>
            </a:extLst>
          </p:cNvPr>
          <p:cNvCxnSpPr>
            <a:stCxn id="24" idx="0"/>
            <a:endCxn id="24" idx="0"/>
          </p:cNvCxnSpPr>
          <p:nvPr/>
        </p:nvCxnSpPr>
        <p:spPr>
          <a:xfrm>
            <a:off x="3034877" y="182398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0" name="Connecteur droit 99">
            <a:extLst>
              <a:ext uri="{FF2B5EF4-FFF2-40B4-BE49-F238E27FC236}">
                <a16:creationId xmlns:a16="http://schemas.microsoft.com/office/drawing/2014/main" id="{8E462F75-1B30-407C-87C0-48B43C8C252C}"/>
              </a:ext>
            </a:extLst>
          </p:cNvPr>
          <p:cNvCxnSpPr>
            <a:stCxn id="18" idx="0"/>
            <a:endCxn id="18" idx="0"/>
          </p:cNvCxnSpPr>
          <p:nvPr/>
        </p:nvCxnSpPr>
        <p:spPr>
          <a:xfrm>
            <a:off x="5348420" y="182398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2" name="Connecteur droit 101">
            <a:extLst>
              <a:ext uri="{FF2B5EF4-FFF2-40B4-BE49-F238E27FC236}">
                <a16:creationId xmlns:a16="http://schemas.microsoft.com/office/drawing/2014/main" id="{13482CBD-89BE-4EF6-AB04-095DFE2BEBE6}"/>
              </a:ext>
            </a:extLst>
          </p:cNvPr>
          <p:cNvCxnSpPr>
            <a:stCxn id="19" idx="0"/>
            <a:endCxn id="19" idx="0"/>
          </p:cNvCxnSpPr>
          <p:nvPr/>
        </p:nvCxnSpPr>
        <p:spPr>
          <a:xfrm>
            <a:off x="6818993" y="183185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4" name="Connecteur droit 103">
            <a:extLst>
              <a:ext uri="{FF2B5EF4-FFF2-40B4-BE49-F238E27FC236}">
                <a16:creationId xmlns:a16="http://schemas.microsoft.com/office/drawing/2014/main" id="{CE06BAE8-8CE9-45D9-90C7-25D649B60431}"/>
              </a:ext>
            </a:extLst>
          </p:cNvPr>
          <p:cNvCxnSpPr>
            <a:endCxn id="22" idx="0"/>
          </p:cNvCxnSpPr>
          <p:nvPr/>
        </p:nvCxnSpPr>
        <p:spPr>
          <a:xfrm>
            <a:off x="8298152" y="1750336"/>
            <a:ext cx="0" cy="7411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8" name="Connecteur droit 107">
            <a:extLst>
              <a:ext uri="{FF2B5EF4-FFF2-40B4-BE49-F238E27FC236}">
                <a16:creationId xmlns:a16="http://schemas.microsoft.com/office/drawing/2014/main" id="{18332660-5C24-408E-9F98-3CB4ABE605BA}"/>
              </a:ext>
            </a:extLst>
          </p:cNvPr>
          <p:cNvCxnSpPr>
            <a:cxnSpLocks/>
            <a:stCxn id="9" idx="2"/>
          </p:cNvCxnSpPr>
          <p:nvPr/>
        </p:nvCxnSpPr>
        <p:spPr>
          <a:xfrm>
            <a:off x="4168822" y="1581649"/>
            <a:ext cx="0" cy="16868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0" name="Connecteur droit 109">
            <a:extLst>
              <a:ext uri="{FF2B5EF4-FFF2-40B4-BE49-F238E27FC236}">
                <a16:creationId xmlns:a16="http://schemas.microsoft.com/office/drawing/2014/main" id="{973B7DC7-1CA4-4172-B703-7B6B793E71DA}"/>
              </a:ext>
            </a:extLst>
          </p:cNvPr>
          <p:cNvCxnSpPr>
            <a:stCxn id="24" idx="0"/>
            <a:endCxn id="24" idx="0"/>
          </p:cNvCxnSpPr>
          <p:nvPr/>
        </p:nvCxnSpPr>
        <p:spPr>
          <a:xfrm>
            <a:off x="3034877" y="182398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3" name="Connecteur droit 112">
            <a:extLst>
              <a:ext uri="{FF2B5EF4-FFF2-40B4-BE49-F238E27FC236}">
                <a16:creationId xmlns:a16="http://schemas.microsoft.com/office/drawing/2014/main" id="{2FCCBB91-0793-4F1B-BECE-37AFA0498760}"/>
              </a:ext>
            </a:extLst>
          </p:cNvPr>
          <p:cNvCxnSpPr/>
          <p:nvPr/>
        </p:nvCxnSpPr>
        <p:spPr>
          <a:xfrm>
            <a:off x="2915816" y="1741921"/>
            <a:ext cx="0" cy="899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5" name="Connecteur droit 114">
            <a:extLst>
              <a:ext uri="{FF2B5EF4-FFF2-40B4-BE49-F238E27FC236}">
                <a16:creationId xmlns:a16="http://schemas.microsoft.com/office/drawing/2014/main" id="{D2A1AC60-C73C-4885-A1DD-431D6784BACF}"/>
              </a:ext>
            </a:extLst>
          </p:cNvPr>
          <p:cNvCxnSpPr>
            <a:stCxn id="18" idx="0"/>
            <a:endCxn id="18" idx="0"/>
          </p:cNvCxnSpPr>
          <p:nvPr/>
        </p:nvCxnSpPr>
        <p:spPr>
          <a:xfrm>
            <a:off x="5348420" y="182398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7" name="Connecteur droit 116">
            <a:extLst>
              <a:ext uri="{FF2B5EF4-FFF2-40B4-BE49-F238E27FC236}">
                <a16:creationId xmlns:a16="http://schemas.microsoft.com/office/drawing/2014/main" id="{47488456-7E5F-475C-A089-0D1874348A8E}"/>
              </a:ext>
            </a:extLst>
          </p:cNvPr>
          <p:cNvCxnSpPr>
            <a:cxnSpLocks/>
          </p:cNvCxnSpPr>
          <p:nvPr/>
        </p:nvCxnSpPr>
        <p:spPr>
          <a:xfrm>
            <a:off x="5355168" y="1909697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9" name="Connecteur droit 118">
            <a:extLst>
              <a:ext uri="{FF2B5EF4-FFF2-40B4-BE49-F238E27FC236}">
                <a16:creationId xmlns:a16="http://schemas.microsoft.com/office/drawing/2014/main" id="{6444B78B-4832-43F6-BC41-D588AC90D094}"/>
              </a:ext>
            </a:extLst>
          </p:cNvPr>
          <p:cNvCxnSpPr>
            <a:stCxn id="18" idx="0"/>
            <a:endCxn id="18" idx="0"/>
          </p:cNvCxnSpPr>
          <p:nvPr/>
        </p:nvCxnSpPr>
        <p:spPr>
          <a:xfrm>
            <a:off x="5348420" y="1823981"/>
            <a:ext cx="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0" name="Connecteur droit 119">
            <a:extLst>
              <a:ext uri="{FF2B5EF4-FFF2-40B4-BE49-F238E27FC236}">
                <a16:creationId xmlns:a16="http://schemas.microsoft.com/office/drawing/2014/main" id="{F4C2BFF1-3AB6-48C7-945D-5433193C5403}"/>
              </a:ext>
            </a:extLst>
          </p:cNvPr>
          <p:cNvCxnSpPr/>
          <p:nvPr/>
        </p:nvCxnSpPr>
        <p:spPr>
          <a:xfrm>
            <a:off x="5363824" y="1734045"/>
            <a:ext cx="0" cy="899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1" name="Connecteur droit 120">
            <a:extLst>
              <a:ext uri="{FF2B5EF4-FFF2-40B4-BE49-F238E27FC236}">
                <a16:creationId xmlns:a16="http://schemas.microsoft.com/office/drawing/2014/main" id="{57311ACF-2550-4F41-9B7C-9AC314523906}"/>
              </a:ext>
            </a:extLst>
          </p:cNvPr>
          <p:cNvCxnSpPr/>
          <p:nvPr/>
        </p:nvCxnSpPr>
        <p:spPr>
          <a:xfrm>
            <a:off x="6794863" y="1741921"/>
            <a:ext cx="0" cy="8993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4635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e 1">
            <a:extLst>
              <a:ext uri="{FF2B5EF4-FFF2-40B4-BE49-F238E27FC236}">
                <a16:creationId xmlns:a16="http://schemas.microsoft.com/office/drawing/2014/main" id="{836FDB02-3456-4C64-ACB1-32FA090AD25B}"/>
              </a:ext>
            </a:extLst>
          </p:cNvPr>
          <p:cNvGrpSpPr/>
          <p:nvPr/>
        </p:nvGrpSpPr>
        <p:grpSpPr>
          <a:xfrm>
            <a:off x="16551" y="123112"/>
            <a:ext cx="2002368" cy="977832"/>
            <a:chOff x="16551" y="123111"/>
            <a:chExt cx="1891153" cy="1028765"/>
          </a:xfrm>
        </p:grpSpPr>
        <p:pic>
          <p:nvPicPr>
            <p:cNvPr id="3" name="Image 2" descr="UFR_IM2AG_2020">
              <a:extLst>
                <a:ext uri="{FF2B5EF4-FFF2-40B4-BE49-F238E27FC236}">
                  <a16:creationId xmlns:a16="http://schemas.microsoft.com/office/drawing/2014/main" id="{D62102F3-AB6E-47AE-9CEE-606BA3EEC940}"/>
                </a:ext>
              </a:extLst>
            </p:cNvPr>
            <p:cNvPicPr/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3516" y="123111"/>
              <a:ext cx="1096888" cy="519393"/>
            </a:xfrm>
            <a:prstGeom prst="rect">
              <a:avLst/>
            </a:prstGeom>
            <a:noFill/>
            <a:ln>
              <a:noFill/>
            </a:ln>
          </p:spPr>
        </p:pic>
        <p:sp>
          <p:nvSpPr>
            <p:cNvPr id="4" name="ZoneTexte 3">
              <a:extLst>
                <a:ext uri="{FF2B5EF4-FFF2-40B4-BE49-F238E27FC236}">
                  <a16:creationId xmlns:a16="http://schemas.microsoft.com/office/drawing/2014/main" id="{E1BE7F71-616A-4FDE-BE30-F82DBC09EB4A}"/>
                </a:ext>
              </a:extLst>
            </p:cNvPr>
            <p:cNvSpPr txBox="1"/>
            <p:nvPr/>
          </p:nvSpPr>
          <p:spPr>
            <a:xfrm>
              <a:off x="16551" y="666164"/>
              <a:ext cx="1891153" cy="4857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fr-FR" sz="800" dirty="0"/>
                <a:t>Informatique, Mathématiques, Mathématiques appliquées de Grenoble</a:t>
              </a:r>
            </a:p>
            <a:p>
              <a:pPr algn="ctr"/>
              <a:endParaRPr lang="fr-FR" sz="800" dirty="0"/>
            </a:p>
          </p:txBody>
        </p:sp>
      </p:grpSp>
      <p:sp>
        <p:nvSpPr>
          <p:cNvPr id="19" name="Rectangle : coins arrondis 18">
            <a:extLst>
              <a:ext uri="{FF2B5EF4-FFF2-40B4-BE49-F238E27FC236}">
                <a16:creationId xmlns:a16="http://schemas.microsoft.com/office/drawing/2014/main" id="{FBEB6B38-1637-48A7-A042-3CC7845BF222}"/>
              </a:ext>
            </a:extLst>
          </p:cNvPr>
          <p:cNvSpPr/>
          <p:nvPr/>
        </p:nvSpPr>
        <p:spPr>
          <a:xfrm>
            <a:off x="2949830" y="373926"/>
            <a:ext cx="3285955" cy="727018"/>
          </a:xfrm>
          <a:prstGeom prst="roundRect">
            <a:avLst/>
          </a:prstGeom>
          <a:solidFill>
            <a:srgbClr val="00206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3200" dirty="0">
                <a:solidFill>
                  <a:schemeClr val="bg1"/>
                </a:solidFill>
              </a:rPr>
              <a:t>Projets CMA</a:t>
            </a:r>
          </a:p>
          <a:p>
            <a:pPr algn="ctr"/>
            <a:r>
              <a:rPr lang="fr-FR" sz="1600" dirty="0">
                <a:solidFill>
                  <a:schemeClr val="bg1"/>
                </a:solidFill>
              </a:rPr>
              <a:t>Compétences et Métiers d’Avenir</a:t>
            </a:r>
          </a:p>
        </p:txBody>
      </p:sp>
      <p:sp>
        <p:nvSpPr>
          <p:cNvPr id="10" name="Rectangle à coins arrondis 5">
            <a:extLst>
              <a:ext uri="{FF2B5EF4-FFF2-40B4-BE49-F238E27FC236}">
                <a16:creationId xmlns:a16="http://schemas.microsoft.com/office/drawing/2014/main" id="{7F8DB868-1A36-4D97-8439-9B46F999465F}"/>
              </a:ext>
            </a:extLst>
          </p:cNvPr>
          <p:cNvSpPr/>
          <p:nvPr/>
        </p:nvSpPr>
        <p:spPr>
          <a:xfrm>
            <a:off x="2255359" y="1319679"/>
            <a:ext cx="4674899" cy="727018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900" b="1" dirty="0"/>
          </a:p>
          <a:p>
            <a:pPr algn="ctr"/>
            <a:endParaRPr lang="fr-FR" sz="900" b="1" dirty="0"/>
          </a:p>
          <a:p>
            <a:pPr algn="ctr"/>
            <a:r>
              <a:rPr lang="fr-FR" sz="1000" b="1" dirty="0"/>
              <a:t>Directrice administrative : DELPHINE NGUYEN</a:t>
            </a:r>
          </a:p>
          <a:p>
            <a:pPr algn="ctr"/>
            <a:r>
              <a:rPr lang="fr-FR" sz="1000" dirty="0"/>
              <a:t>Tél: +33 (0)4  57 42 25 79</a:t>
            </a:r>
          </a:p>
          <a:p>
            <a:pPr algn="ctr"/>
            <a:endParaRPr lang="fr-FR" sz="1000" b="1" dirty="0"/>
          </a:p>
          <a:p>
            <a:pPr algn="ctr"/>
            <a:r>
              <a:rPr lang="fr-FR" sz="1000" b="1" i="1" dirty="0"/>
              <a:t>im2ag-direction@univ-grenoble-alpes.fr</a:t>
            </a:r>
          </a:p>
          <a:p>
            <a:pPr algn="ctr"/>
            <a:endParaRPr lang="fr-FR" dirty="0"/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F4D9FB81-29B7-4B87-9E39-C6773C978883}"/>
              </a:ext>
            </a:extLst>
          </p:cNvPr>
          <p:cNvSpPr/>
          <p:nvPr/>
        </p:nvSpPr>
        <p:spPr>
          <a:xfrm>
            <a:off x="5241967" y="2395019"/>
            <a:ext cx="1403995" cy="959289"/>
          </a:xfrm>
          <a:prstGeom prst="roundRect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/>
              <a:t>Service Informatique</a:t>
            </a:r>
          </a:p>
          <a:p>
            <a:pPr algn="ctr"/>
            <a:r>
              <a:rPr lang="fr-FR" sz="900" b="1" dirty="0"/>
              <a:t>GERARD FORESTIER</a:t>
            </a:r>
          </a:p>
          <a:p>
            <a:pPr algn="ctr"/>
            <a:r>
              <a:rPr lang="fr-FR" sz="900" b="1" dirty="0"/>
              <a:t>Im2ag-service-informatique</a:t>
            </a:r>
          </a:p>
          <a:p>
            <a:pPr algn="ctr"/>
            <a:r>
              <a:rPr lang="fr-FR" sz="900" b="1" dirty="0"/>
              <a:t>@univ-grenoble-alpes.fr</a:t>
            </a:r>
          </a:p>
          <a:p>
            <a:pPr algn="ctr"/>
            <a:r>
              <a:rPr lang="fr-FR" sz="900" b="1" dirty="0"/>
              <a:t>04 57 42 24 85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07C0354-C12A-4467-8A9C-B051AB4D000D}"/>
              </a:ext>
            </a:extLst>
          </p:cNvPr>
          <p:cNvSpPr/>
          <p:nvPr/>
        </p:nvSpPr>
        <p:spPr>
          <a:xfrm>
            <a:off x="2255359" y="2404177"/>
            <a:ext cx="2088233" cy="204964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Cheffe de projet</a:t>
            </a:r>
          </a:p>
          <a:p>
            <a:pPr algn="ctr"/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Latetedanslesnuages@UGA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Cyberskills@UGA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Claire WOLF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04 57 42 24 97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07 64 12 80 26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Gestionnaire financière et administrative</a:t>
            </a:r>
          </a:p>
          <a:p>
            <a:pPr algn="ctr"/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VerIT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Aude REVENANT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04 57 42 24 98</a:t>
            </a:r>
            <a:endParaRPr lang="fr-FR" sz="900" dirty="0">
              <a:solidFill>
                <a:schemeClr val="tx1"/>
              </a:solidFill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DD02A1B-2379-4DBE-B24C-8AF87E5D5093}"/>
              </a:ext>
            </a:extLst>
          </p:cNvPr>
          <p:cNvSpPr/>
          <p:nvPr/>
        </p:nvSpPr>
        <p:spPr>
          <a:xfrm>
            <a:off x="4953855" y="3499647"/>
            <a:ext cx="1980220" cy="2998179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Projet EFELIA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Ingénieur en Intelligence artificielle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Hugo WATTELAR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Projet </a:t>
            </a:r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Latêtedanslesnuages@UGA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Ingénieur cloud </a:t>
            </a:r>
            <a:r>
              <a:rPr lang="fr-FR" sz="900" b="1" dirty="0" err="1">
                <a:solidFill>
                  <a:schemeClr val="tx1"/>
                </a:solidFill>
              </a:rPr>
              <a:t>computing</a:t>
            </a:r>
            <a:endParaRPr lang="fr-FR" sz="900" b="1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Basel DARWISH DJZAERLY</a:t>
            </a:r>
          </a:p>
          <a:p>
            <a:pPr algn="ctr"/>
            <a:endParaRPr lang="fr-FR" sz="900" b="1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Ingénieur Plateforme Cloud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Xavier FIGARI</a:t>
            </a:r>
          </a:p>
          <a:p>
            <a:pPr algn="ctr"/>
            <a:endParaRPr lang="fr-FR" sz="900" b="1" dirty="0"/>
          </a:p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Projet </a:t>
            </a:r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VerIT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Ingénieur en informatique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 éco-responsable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Aurélie ZARA</a:t>
            </a:r>
          </a:p>
          <a:p>
            <a:pPr algn="ctr"/>
            <a:endParaRPr lang="fr-FR" sz="900" b="1" dirty="0">
              <a:solidFill>
                <a:schemeClr val="tx1"/>
              </a:solidFill>
            </a:endParaRPr>
          </a:p>
          <a:p>
            <a:pPr algn="ctr"/>
            <a:r>
              <a:rPr lang="fr-FR" sz="900" b="1" dirty="0">
                <a:solidFill>
                  <a:schemeClr val="accent6">
                    <a:lumMod val="75000"/>
                  </a:schemeClr>
                </a:solidFill>
              </a:rPr>
              <a:t>Projet </a:t>
            </a:r>
            <a:r>
              <a:rPr lang="fr-FR" sz="900" b="1" dirty="0" err="1">
                <a:solidFill>
                  <a:schemeClr val="accent6">
                    <a:lumMod val="75000"/>
                  </a:schemeClr>
                </a:solidFill>
              </a:rPr>
              <a:t>Cyberskills@UGA</a:t>
            </a:r>
            <a:endParaRPr lang="fr-FR" sz="900" b="1" dirty="0">
              <a:solidFill>
                <a:schemeClr val="accent6">
                  <a:lumMod val="75000"/>
                </a:schemeClr>
              </a:solidFill>
            </a:endParaRP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Ingénieur en cybersécurité</a:t>
            </a:r>
          </a:p>
          <a:p>
            <a:pPr algn="ctr"/>
            <a:r>
              <a:rPr lang="fr-FR" sz="900" b="1" dirty="0">
                <a:solidFill>
                  <a:schemeClr val="tx1"/>
                </a:solidFill>
              </a:rPr>
              <a:t>Adam HAISSOUBI-VOGIER</a:t>
            </a:r>
          </a:p>
        </p:txBody>
      </p:sp>
      <p:cxnSp>
        <p:nvCxnSpPr>
          <p:cNvPr id="18" name="Connecteur droit 17">
            <a:extLst>
              <a:ext uri="{FF2B5EF4-FFF2-40B4-BE49-F238E27FC236}">
                <a16:creationId xmlns:a16="http://schemas.microsoft.com/office/drawing/2014/main" id="{58E6C761-C4C7-49C2-90AB-4E536B214208}"/>
              </a:ext>
            </a:extLst>
          </p:cNvPr>
          <p:cNvCxnSpPr>
            <a:cxnSpLocks/>
          </p:cNvCxnSpPr>
          <p:nvPr/>
        </p:nvCxnSpPr>
        <p:spPr>
          <a:xfrm>
            <a:off x="3059832" y="2046697"/>
            <a:ext cx="0" cy="357481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Connecteur droit 24">
            <a:extLst>
              <a:ext uri="{FF2B5EF4-FFF2-40B4-BE49-F238E27FC236}">
                <a16:creationId xmlns:a16="http://schemas.microsoft.com/office/drawing/2014/main" id="{660215C6-5290-448F-AAF3-A5740EF952CF}"/>
              </a:ext>
            </a:extLst>
          </p:cNvPr>
          <p:cNvCxnSpPr>
            <a:cxnSpLocks/>
            <a:stCxn id="11" idx="2"/>
            <a:endCxn id="6" idx="0"/>
          </p:cNvCxnSpPr>
          <p:nvPr/>
        </p:nvCxnSpPr>
        <p:spPr>
          <a:xfrm>
            <a:off x="5943965" y="3354308"/>
            <a:ext cx="0" cy="145339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Connecteur droit 20">
            <a:extLst>
              <a:ext uri="{FF2B5EF4-FFF2-40B4-BE49-F238E27FC236}">
                <a16:creationId xmlns:a16="http://schemas.microsoft.com/office/drawing/2014/main" id="{8C1CD2CC-4932-45FB-ABFF-99996CDFEBDF}"/>
              </a:ext>
            </a:extLst>
          </p:cNvPr>
          <p:cNvCxnSpPr>
            <a:cxnSpLocks/>
          </p:cNvCxnSpPr>
          <p:nvPr/>
        </p:nvCxnSpPr>
        <p:spPr>
          <a:xfrm>
            <a:off x="5940150" y="2051811"/>
            <a:ext cx="0" cy="35236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914942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2448</TotalTime>
  <Words>785</Words>
  <Application>Microsoft Office PowerPoint</Application>
  <PresentationFormat>Affichage à l'écran (4:3)</PresentationFormat>
  <Paragraphs>224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5" baseType="lpstr">
      <vt:lpstr>Arial</vt:lpstr>
      <vt:lpstr>Calibri</vt:lpstr>
      <vt:lpstr>Thème Office</vt:lpstr>
      <vt:lpstr>Présentation PowerPoint</vt:lpstr>
      <vt:lpstr>Présentation PowerPoint</vt:lpstr>
    </vt:vector>
  </TitlesOfParts>
  <Company>UFR IM2AG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UFR IM2AG  Informatique, Mathématiques et Mathématiques Appliquées</dc:title>
  <dc:creator>Carol Pasanisi</dc:creator>
  <cp:lastModifiedBy>SOPHIE URBANC</cp:lastModifiedBy>
  <cp:revision>247</cp:revision>
  <cp:lastPrinted>2024-09-16T11:59:21Z</cp:lastPrinted>
  <dcterms:created xsi:type="dcterms:W3CDTF">2017-12-15T08:55:14Z</dcterms:created>
  <dcterms:modified xsi:type="dcterms:W3CDTF">2024-11-26T07:14:51Z</dcterms:modified>
</cp:coreProperties>
</file>