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62" r:id="rId2"/>
  </p:sldIdLst>
  <p:sldSz cx="9144000" cy="6858000" type="screen4x3"/>
  <p:notesSz cx="6797675" cy="9926638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00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87"/>
    <p:restoredTop sz="94386" autoAdjust="0"/>
  </p:normalViewPr>
  <p:slideViewPr>
    <p:cSldViewPr snapToObjects="1">
      <p:cViewPr varScale="1">
        <p:scale>
          <a:sx n="76" d="100"/>
          <a:sy n="76" d="100"/>
        </p:scale>
        <p:origin x="1416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862" cy="497333"/>
          </a:xfrm>
          <a:prstGeom prst="rect">
            <a:avLst/>
          </a:prstGeom>
        </p:spPr>
        <p:txBody>
          <a:bodyPr vert="horz" lIns="88221" tIns="44111" rIns="88221" bIns="44111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294" y="1"/>
            <a:ext cx="2945862" cy="497333"/>
          </a:xfrm>
          <a:prstGeom prst="rect">
            <a:avLst/>
          </a:prstGeom>
        </p:spPr>
        <p:txBody>
          <a:bodyPr vert="horz" lIns="88221" tIns="44111" rIns="88221" bIns="44111" rtlCol="0"/>
          <a:lstStyle>
            <a:lvl1pPr algn="r">
              <a:defRPr sz="1200"/>
            </a:lvl1pPr>
          </a:lstStyle>
          <a:p>
            <a:fld id="{DEA38E7D-639B-4F82-BC00-AC480744B42B}" type="datetimeFigureOut">
              <a:rPr lang="fr-FR" smtClean="0"/>
              <a:t>12/02/2024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8221" tIns="44111" rIns="88221" bIns="44111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79464" y="4777782"/>
            <a:ext cx="5438748" cy="3907834"/>
          </a:xfrm>
          <a:prstGeom prst="rect">
            <a:avLst/>
          </a:prstGeom>
        </p:spPr>
        <p:txBody>
          <a:bodyPr vert="horz" lIns="88221" tIns="44111" rIns="88221" bIns="44111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9305"/>
            <a:ext cx="2945862" cy="497333"/>
          </a:xfrm>
          <a:prstGeom prst="rect">
            <a:avLst/>
          </a:prstGeom>
        </p:spPr>
        <p:txBody>
          <a:bodyPr vert="horz" lIns="88221" tIns="44111" rIns="88221" bIns="44111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294" y="9429305"/>
            <a:ext cx="2945862" cy="497333"/>
          </a:xfrm>
          <a:prstGeom prst="rect">
            <a:avLst/>
          </a:prstGeom>
        </p:spPr>
        <p:txBody>
          <a:bodyPr vert="horz" lIns="88221" tIns="44111" rIns="88221" bIns="44111" rtlCol="0" anchor="b"/>
          <a:lstStyle>
            <a:lvl1pPr algn="r">
              <a:defRPr sz="1200"/>
            </a:lvl1pPr>
          </a:lstStyle>
          <a:p>
            <a:fld id="{87457B45-8827-414D-BD42-59107925154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437013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2AD71-E742-E84D-8B7D-9F5375FE6A20}" type="datetimeFigureOut">
              <a:rPr lang="fr-FR" smtClean="0"/>
              <a:pPr/>
              <a:t>12/02/2024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B0CED-34A2-A848-85E2-45D92B052C5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2AD71-E742-E84D-8B7D-9F5375FE6A20}" type="datetimeFigureOut">
              <a:rPr lang="fr-FR" smtClean="0"/>
              <a:pPr/>
              <a:t>12/02/2024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B0CED-34A2-A848-85E2-45D92B052C5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2AD71-E742-E84D-8B7D-9F5375FE6A20}" type="datetimeFigureOut">
              <a:rPr lang="fr-FR" smtClean="0"/>
              <a:pPr/>
              <a:t>12/02/2024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B0CED-34A2-A848-85E2-45D92B052C5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2AD71-E742-E84D-8B7D-9F5375FE6A20}" type="datetimeFigureOut">
              <a:rPr lang="fr-FR" smtClean="0"/>
              <a:pPr/>
              <a:t>12/02/2024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B0CED-34A2-A848-85E2-45D92B052C5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2AD71-E742-E84D-8B7D-9F5375FE6A20}" type="datetimeFigureOut">
              <a:rPr lang="fr-FR" smtClean="0"/>
              <a:pPr/>
              <a:t>12/02/2024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B0CED-34A2-A848-85E2-45D92B052C5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2AD71-E742-E84D-8B7D-9F5375FE6A20}" type="datetimeFigureOut">
              <a:rPr lang="fr-FR" smtClean="0"/>
              <a:pPr/>
              <a:t>12/02/2024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B0CED-34A2-A848-85E2-45D92B052C5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2AD71-E742-E84D-8B7D-9F5375FE6A20}" type="datetimeFigureOut">
              <a:rPr lang="fr-FR" smtClean="0"/>
              <a:pPr/>
              <a:t>12/02/2024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B0CED-34A2-A848-85E2-45D92B052C5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2AD71-E742-E84D-8B7D-9F5375FE6A20}" type="datetimeFigureOut">
              <a:rPr lang="fr-FR" smtClean="0"/>
              <a:pPr/>
              <a:t>12/02/2024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B0CED-34A2-A848-85E2-45D92B052C5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2AD71-E742-E84D-8B7D-9F5375FE6A20}" type="datetimeFigureOut">
              <a:rPr lang="fr-FR" smtClean="0"/>
              <a:pPr/>
              <a:t>12/02/2024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B0CED-34A2-A848-85E2-45D92B052C5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2AD71-E742-E84D-8B7D-9F5375FE6A20}" type="datetimeFigureOut">
              <a:rPr lang="fr-FR" smtClean="0"/>
              <a:pPr/>
              <a:t>12/02/2024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B0CED-34A2-A848-85E2-45D92B052C5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2AD71-E742-E84D-8B7D-9F5375FE6A20}" type="datetimeFigureOut">
              <a:rPr lang="fr-FR" smtClean="0"/>
              <a:pPr/>
              <a:t>12/02/2024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B0CED-34A2-A848-85E2-45D92B052C5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52AD71-E742-E84D-8B7D-9F5375FE6A20}" type="datetimeFigureOut">
              <a:rPr lang="fr-FR" smtClean="0"/>
              <a:pPr/>
              <a:t>12/02/2024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EB0CED-34A2-A848-85E2-45D92B052C5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9E1C6374-7276-40CF-8276-373B0582CAEB}"/>
              </a:ext>
            </a:extLst>
          </p:cNvPr>
          <p:cNvSpPr/>
          <p:nvPr/>
        </p:nvSpPr>
        <p:spPr>
          <a:xfrm>
            <a:off x="1535180" y="2515587"/>
            <a:ext cx="2937654" cy="417774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D6283C11-801B-495B-9822-8A97351018D8}"/>
              </a:ext>
            </a:extLst>
          </p:cNvPr>
          <p:cNvSpPr txBox="1"/>
          <p:nvPr/>
        </p:nvSpPr>
        <p:spPr>
          <a:xfrm>
            <a:off x="1601211" y="2541504"/>
            <a:ext cx="1364580" cy="4355038"/>
          </a:xfrm>
          <a:prstGeom prst="rect">
            <a:avLst/>
          </a:prstGeom>
          <a:noFill/>
          <a:ln w="3175">
            <a:solidFill>
              <a:schemeClr val="bg1"/>
            </a:solidFill>
            <a:prstDash val="solid"/>
          </a:ln>
        </p:spPr>
        <p:txBody>
          <a:bodyPr wrap="square" rtlCol="0">
            <a:spAutoFit/>
          </a:bodyPr>
          <a:lstStyle/>
          <a:p>
            <a:r>
              <a:rPr lang="fr-FR" sz="800" b="1" dirty="0">
                <a:solidFill>
                  <a:schemeClr val="accent6">
                    <a:lumMod val="75000"/>
                  </a:schemeClr>
                </a:solidFill>
              </a:rPr>
              <a:t>Gestion de scolarité</a:t>
            </a:r>
          </a:p>
          <a:p>
            <a:endParaRPr lang="fr-FR" sz="400" b="1" dirty="0"/>
          </a:p>
          <a:p>
            <a:r>
              <a:rPr lang="fr-FR" sz="800" b="1" dirty="0"/>
              <a:t>Parcours L3 Info et Maths-Info</a:t>
            </a:r>
          </a:p>
          <a:p>
            <a:r>
              <a:rPr lang="fr-FR" sz="800" b="1" dirty="0"/>
              <a:t>M2 Cybersécurité/ORCO :</a:t>
            </a:r>
          </a:p>
          <a:p>
            <a:r>
              <a:rPr lang="fr-FR" sz="800" dirty="0"/>
              <a:t>Carine BEAUJOLAIS </a:t>
            </a:r>
          </a:p>
          <a:p>
            <a:r>
              <a:rPr lang="fr-FR" sz="800" dirty="0"/>
              <a:t>Tél: +33 (0)4 57 42 25 74</a:t>
            </a:r>
          </a:p>
          <a:p>
            <a:endParaRPr lang="fr-FR" sz="800" dirty="0"/>
          </a:p>
          <a:p>
            <a:endParaRPr lang="fr-FR" sz="300" dirty="0"/>
          </a:p>
          <a:p>
            <a:r>
              <a:rPr lang="fr-FR" sz="800" b="1" dirty="0"/>
              <a:t>Parcours L et M MIAGE </a:t>
            </a:r>
          </a:p>
          <a:p>
            <a:r>
              <a:rPr lang="fr-FR" sz="800" b="1" dirty="0"/>
              <a:t>Parcours en alternance :</a:t>
            </a:r>
          </a:p>
          <a:p>
            <a:r>
              <a:rPr lang="fr-FR" sz="800" dirty="0"/>
              <a:t>Carolyn CARGNEL  </a:t>
            </a:r>
            <a:br>
              <a:rPr lang="fr-FR" sz="800" dirty="0"/>
            </a:br>
            <a:r>
              <a:rPr lang="fr-FR" sz="800" dirty="0"/>
              <a:t>Tél: +33 (0)4 57 42 25 73</a:t>
            </a:r>
          </a:p>
          <a:p>
            <a:endParaRPr lang="fr-FR" sz="800" dirty="0"/>
          </a:p>
          <a:p>
            <a:r>
              <a:rPr lang="fr-FR" sz="800" b="1" dirty="0"/>
              <a:t>Parcours MOSIG/CCI :</a:t>
            </a:r>
          </a:p>
          <a:p>
            <a:r>
              <a:rPr lang="fr-FR" sz="800" dirty="0"/>
              <a:t>Stéphanie LEYSSIEUX</a:t>
            </a:r>
          </a:p>
          <a:p>
            <a:r>
              <a:rPr lang="fr-FR" sz="800" i="1" dirty="0"/>
              <a:t>Référent examens</a:t>
            </a:r>
            <a:br>
              <a:rPr lang="fr-FR" sz="800" dirty="0"/>
            </a:br>
            <a:r>
              <a:rPr lang="fr-FR" sz="800" dirty="0"/>
              <a:t>Tél: +33 (0)4 57 42 </a:t>
            </a:r>
            <a:r>
              <a:rPr lang="fr-FR" sz="800"/>
              <a:t>24 95</a:t>
            </a:r>
            <a:br>
              <a:rPr lang="fr-FR" sz="800" dirty="0"/>
            </a:br>
            <a:endParaRPr lang="fr-FR" sz="300" dirty="0"/>
          </a:p>
          <a:p>
            <a:endParaRPr lang="fr-FR" sz="800" b="1" dirty="0"/>
          </a:p>
          <a:p>
            <a:r>
              <a:rPr lang="fr-FR" sz="800" b="1" dirty="0"/>
              <a:t>Parcours </a:t>
            </a:r>
            <a:r>
              <a:rPr lang="fr-FR" sz="800" b="1" dirty="0" err="1"/>
              <a:t>CoDaS</a:t>
            </a:r>
            <a:r>
              <a:rPr lang="fr-FR" sz="800" b="1" dirty="0"/>
              <a:t>/M1 info/M2AM :</a:t>
            </a:r>
          </a:p>
          <a:p>
            <a:r>
              <a:rPr lang="fr-FR" sz="800" dirty="0"/>
              <a:t>Bérengère DUC </a:t>
            </a:r>
          </a:p>
          <a:p>
            <a:r>
              <a:rPr lang="fr-FR" sz="800" dirty="0"/>
              <a:t>Tél: +33 (0)4 57 42 25 75</a:t>
            </a:r>
          </a:p>
          <a:p>
            <a:endParaRPr lang="fr-FR" sz="800" b="1" dirty="0"/>
          </a:p>
          <a:p>
            <a:r>
              <a:rPr lang="fr-FR" sz="800" b="1" dirty="0"/>
              <a:t>Parcours L3 Maths/Prépa Agreg/Magistères :</a:t>
            </a:r>
          </a:p>
          <a:p>
            <a:r>
              <a:rPr lang="fr-FR" sz="800" dirty="0"/>
              <a:t>Stéphanie AUSTRUY</a:t>
            </a:r>
            <a:br>
              <a:rPr lang="fr-FR" sz="800" dirty="0"/>
            </a:br>
            <a:r>
              <a:rPr lang="fr-FR" sz="800" dirty="0"/>
              <a:t>Tél: +33 (0)4 57 42 25 76</a:t>
            </a:r>
          </a:p>
          <a:p>
            <a:endParaRPr lang="fr-FR" sz="800" dirty="0"/>
          </a:p>
          <a:p>
            <a:endParaRPr lang="fr-FR" sz="300" dirty="0"/>
          </a:p>
          <a:p>
            <a:r>
              <a:rPr lang="fr-FR" sz="800" b="1" dirty="0"/>
              <a:t>Parcours M1 Maths/ M2 Maths Fonda</a:t>
            </a:r>
          </a:p>
          <a:p>
            <a:r>
              <a:rPr lang="fr-FR" sz="800" b="1" dirty="0"/>
              <a:t>M1 et M2 SSD:</a:t>
            </a:r>
          </a:p>
          <a:p>
            <a:r>
              <a:rPr lang="fr-FR" sz="800" dirty="0"/>
              <a:t>Latifa </a:t>
            </a:r>
            <a:r>
              <a:rPr lang="fr-FR" sz="750" dirty="0"/>
              <a:t>HAMED-ABDELOUAHAB</a:t>
            </a:r>
          </a:p>
          <a:p>
            <a:r>
              <a:rPr lang="fr-FR" sz="800" dirty="0"/>
              <a:t>Tél: +33 (0)4 57 42 25 72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FCD036DD-C07D-4B51-93EF-11C65F4F601D}"/>
              </a:ext>
            </a:extLst>
          </p:cNvPr>
          <p:cNvSpPr txBox="1"/>
          <p:nvPr/>
        </p:nvSpPr>
        <p:spPr>
          <a:xfrm>
            <a:off x="3044485" y="2518910"/>
            <a:ext cx="1540886" cy="4247317"/>
          </a:xfrm>
          <a:prstGeom prst="rect">
            <a:avLst/>
          </a:prstGeom>
          <a:noFill/>
          <a:ln w="3175">
            <a:solidFill>
              <a:schemeClr val="bg1"/>
            </a:solidFill>
            <a:prstDash val="solid"/>
          </a:ln>
        </p:spPr>
        <p:txBody>
          <a:bodyPr wrap="square" rtlCol="0">
            <a:spAutoFit/>
          </a:bodyPr>
          <a:lstStyle>
            <a:defPPr>
              <a:defRPr lang="fr-FR"/>
            </a:defPPr>
            <a:lvl1pPr>
              <a:defRPr sz="800" b="1"/>
            </a:lvl1pPr>
          </a:lstStyle>
          <a:p>
            <a:r>
              <a:rPr lang="fr-FR" i="1" dirty="0"/>
              <a:t>Référent Apogée</a:t>
            </a:r>
          </a:p>
          <a:p>
            <a:r>
              <a:rPr lang="fr-FR" i="1" dirty="0"/>
              <a:t>Référent Formation Continue</a:t>
            </a:r>
          </a:p>
          <a:p>
            <a:r>
              <a:rPr lang="fr-FR" b="0" dirty="0"/>
              <a:t>Latifa HAMED-ABDELOUAHAB</a:t>
            </a:r>
          </a:p>
          <a:p>
            <a:endParaRPr lang="fr-FR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fr-FR" i="1" dirty="0"/>
              <a:t>Référent Handicap</a:t>
            </a:r>
          </a:p>
          <a:p>
            <a:r>
              <a:rPr lang="fr-FR" b="0" dirty="0"/>
              <a:t>Bérengère DUC</a:t>
            </a:r>
          </a:p>
          <a:p>
            <a:endParaRPr lang="fr-FR" dirty="0">
              <a:solidFill>
                <a:schemeClr val="accent6">
                  <a:lumMod val="75000"/>
                </a:schemeClr>
              </a:solidFill>
            </a:endParaRPr>
          </a:p>
          <a:p>
            <a:endParaRPr lang="fr-FR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fr-FR" dirty="0">
                <a:solidFill>
                  <a:schemeClr val="accent6">
                    <a:lumMod val="75000"/>
                  </a:schemeClr>
                </a:solidFill>
              </a:rPr>
              <a:t>Recrutement et Admissions</a:t>
            </a:r>
          </a:p>
          <a:p>
            <a:r>
              <a:rPr lang="fr-FR" b="0" dirty="0"/>
              <a:t>Carine BEAUJOLAIS</a:t>
            </a:r>
          </a:p>
          <a:p>
            <a:r>
              <a:rPr lang="fr-FR" b="0" i="1" dirty="0"/>
              <a:t>Référent Licences</a:t>
            </a:r>
          </a:p>
          <a:p>
            <a:endParaRPr lang="fr-FR" dirty="0"/>
          </a:p>
          <a:p>
            <a:r>
              <a:rPr lang="fr-FR" b="0" dirty="0"/>
              <a:t>Carole DURAND</a:t>
            </a:r>
          </a:p>
          <a:p>
            <a:r>
              <a:rPr lang="fr-FR" b="0" i="1" dirty="0"/>
              <a:t>Référent Masters</a:t>
            </a:r>
          </a:p>
          <a:p>
            <a:endParaRPr lang="fr-FR" dirty="0"/>
          </a:p>
          <a:p>
            <a:r>
              <a:rPr lang="fr-FR" dirty="0">
                <a:solidFill>
                  <a:schemeClr val="accent6">
                    <a:lumMod val="75000"/>
                  </a:schemeClr>
                </a:solidFill>
              </a:rPr>
              <a:t>Relations internationales et mobilités étudiantes</a:t>
            </a:r>
            <a:endParaRPr lang="fr-FR" i="1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fr-FR" b="0" dirty="0"/>
              <a:t>Bérengère DUC</a:t>
            </a:r>
          </a:p>
          <a:p>
            <a:endParaRPr lang="fr-FR" dirty="0"/>
          </a:p>
          <a:p>
            <a:r>
              <a:rPr lang="fr-FR" dirty="0">
                <a:solidFill>
                  <a:schemeClr val="accent6">
                    <a:lumMod val="75000"/>
                  </a:schemeClr>
                </a:solidFill>
              </a:rPr>
              <a:t>Relations Entreprises</a:t>
            </a:r>
          </a:p>
          <a:p>
            <a:r>
              <a:rPr lang="fr-FR" b="0" dirty="0"/>
              <a:t>Carole DURAND </a:t>
            </a:r>
          </a:p>
          <a:p>
            <a:r>
              <a:rPr lang="fr-FR" b="0" dirty="0"/>
              <a:t>Tél: +33 (0)4 57 42 24 82</a:t>
            </a:r>
          </a:p>
          <a:p>
            <a:endParaRPr lang="fr-FR" sz="400" b="0" dirty="0"/>
          </a:p>
          <a:p>
            <a:r>
              <a:rPr lang="fr-FR" dirty="0">
                <a:solidFill>
                  <a:schemeClr val="accent6">
                    <a:lumMod val="75000"/>
                  </a:schemeClr>
                </a:solidFill>
              </a:rPr>
              <a:t>Stages , suivi formation et insertion professionnelle Communication</a:t>
            </a:r>
          </a:p>
          <a:p>
            <a:r>
              <a:rPr lang="fr-FR" b="0" i="1" dirty="0"/>
              <a:t>Référent </a:t>
            </a:r>
            <a:r>
              <a:rPr lang="fr-FR" b="0" i="1" dirty="0" err="1"/>
              <a:t>Amétys</a:t>
            </a:r>
            <a:r>
              <a:rPr lang="fr-FR" b="0" i="1" dirty="0"/>
              <a:t> et </a:t>
            </a:r>
            <a:r>
              <a:rPr lang="fr-FR" b="0" i="1" dirty="0" err="1"/>
              <a:t>Ksup</a:t>
            </a:r>
            <a:endParaRPr lang="fr-FR" b="0" i="1" dirty="0"/>
          </a:p>
          <a:p>
            <a:r>
              <a:rPr lang="fr-FR" b="0" dirty="0"/>
              <a:t>Sophie URBANC </a:t>
            </a:r>
          </a:p>
          <a:p>
            <a:r>
              <a:rPr lang="fr-FR" b="0" dirty="0"/>
              <a:t>Tél: +33 (0)4 57 42  24 83</a:t>
            </a:r>
          </a:p>
          <a:p>
            <a:r>
              <a:rPr lang="fr-FR" b="0" dirty="0"/>
              <a:t> </a:t>
            </a:r>
          </a:p>
          <a:p>
            <a:endParaRPr lang="fr-FR" sz="300" b="0" dirty="0"/>
          </a:p>
          <a:p>
            <a:endParaRPr lang="fr-FR" b="0" dirty="0"/>
          </a:p>
          <a:p>
            <a:endParaRPr lang="fr-FR" b="0" dirty="0"/>
          </a:p>
          <a:p>
            <a:endParaRPr lang="fr-FR" sz="400" i="1" dirty="0"/>
          </a:p>
          <a:p>
            <a:endParaRPr lang="fr-FR" sz="300" b="0" dirty="0"/>
          </a:p>
        </p:txBody>
      </p:sp>
      <p:grpSp>
        <p:nvGrpSpPr>
          <p:cNvPr id="15" name="Groupe 14">
            <a:extLst>
              <a:ext uri="{FF2B5EF4-FFF2-40B4-BE49-F238E27FC236}">
                <a16:creationId xmlns:a16="http://schemas.microsoft.com/office/drawing/2014/main" id="{AE562D3F-CD4F-420E-831A-511C3DC52288}"/>
              </a:ext>
            </a:extLst>
          </p:cNvPr>
          <p:cNvGrpSpPr/>
          <p:nvPr/>
        </p:nvGrpSpPr>
        <p:grpSpPr>
          <a:xfrm>
            <a:off x="16551" y="123112"/>
            <a:ext cx="2002368" cy="1224053"/>
            <a:chOff x="16551" y="123111"/>
            <a:chExt cx="1891153" cy="1287811"/>
          </a:xfrm>
        </p:grpSpPr>
        <p:pic>
          <p:nvPicPr>
            <p:cNvPr id="12" name="Image 11" descr="UFR_IM2AG_2020">
              <a:extLst>
                <a:ext uri="{FF2B5EF4-FFF2-40B4-BE49-F238E27FC236}">
                  <a16:creationId xmlns:a16="http://schemas.microsoft.com/office/drawing/2014/main" id="{D502D852-552A-4648-AC47-A78E8656C31B}"/>
                </a:ext>
              </a:extLst>
            </p:cNvPr>
            <p:cNvPicPr/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3516" y="123111"/>
              <a:ext cx="1096888" cy="519393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3" name="ZoneTexte 12">
              <a:extLst>
                <a:ext uri="{FF2B5EF4-FFF2-40B4-BE49-F238E27FC236}">
                  <a16:creationId xmlns:a16="http://schemas.microsoft.com/office/drawing/2014/main" id="{E67BC199-2C06-456E-8773-ECDB826B6B0E}"/>
                </a:ext>
              </a:extLst>
            </p:cNvPr>
            <p:cNvSpPr txBox="1"/>
            <p:nvPr/>
          </p:nvSpPr>
          <p:spPr>
            <a:xfrm>
              <a:off x="16551" y="666164"/>
              <a:ext cx="1891153" cy="74475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 dirty="0"/>
                <a:t>Informatique, Mathématiques, Mathématiques appliquées de Grenoble</a:t>
              </a:r>
            </a:p>
            <a:p>
              <a:r>
                <a:rPr lang="fr-FR" sz="800" dirty="0"/>
                <a:t>60, rue de la Chimie - CS 40700</a:t>
              </a:r>
              <a:br>
                <a:rPr lang="fr-FR" sz="800" dirty="0"/>
              </a:br>
              <a:r>
                <a:rPr lang="fr-FR" sz="800" dirty="0"/>
                <a:t>38028 Grenoble Cedex</a:t>
              </a:r>
              <a:r>
                <a:rPr lang="fr-FR" sz="800" b="1" dirty="0"/>
                <a:t> </a:t>
              </a:r>
            </a:p>
            <a:p>
              <a:pPr algn="ctr"/>
              <a:endParaRPr lang="fr-FR" sz="800" dirty="0"/>
            </a:p>
          </p:txBody>
        </p:sp>
      </p:grpSp>
      <p:sp>
        <p:nvSpPr>
          <p:cNvPr id="16" name="Rectangle à coins arrondis 5">
            <a:extLst>
              <a:ext uri="{FF2B5EF4-FFF2-40B4-BE49-F238E27FC236}">
                <a16:creationId xmlns:a16="http://schemas.microsoft.com/office/drawing/2014/main" id="{66500B6F-D9A1-4572-811A-227074F69D0B}"/>
              </a:ext>
            </a:extLst>
          </p:cNvPr>
          <p:cNvSpPr/>
          <p:nvPr/>
        </p:nvSpPr>
        <p:spPr>
          <a:xfrm>
            <a:off x="2336761" y="78831"/>
            <a:ext cx="3633922" cy="1408341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900" b="1" dirty="0">
              <a:solidFill>
                <a:srgbClr val="FFFFFF"/>
              </a:solidFill>
            </a:endParaRPr>
          </a:p>
          <a:p>
            <a:pPr algn="ctr"/>
            <a:endParaRPr lang="fr-FR" sz="900" b="1" dirty="0">
              <a:solidFill>
                <a:srgbClr val="FFFFFF"/>
              </a:solidFill>
            </a:endParaRPr>
          </a:p>
          <a:p>
            <a:pPr algn="ctr"/>
            <a:r>
              <a:rPr lang="fr-FR" sz="1000" b="1" dirty="0">
                <a:solidFill>
                  <a:srgbClr val="FFFFFF"/>
                </a:solidFill>
              </a:rPr>
              <a:t>Directeur : LAURENT DESBAT</a:t>
            </a:r>
          </a:p>
          <a:p>
            <a:pPr algn="ctr"/>
            <a:endParaRPr lang="fr-FR" sz="600" b="1" dirty="0">
              <a:solidFill>
                <a:srgbClr val="FFFFFF"/>
              </a:solidFill>
            </a:endParaRPr>
          </a:p>
          <a:p>
            <a:pPr algn="ctr"/>
            <a:endParaRPr lang="fr-FR" sz="700" b="1" dirty="0">
              <a:solidFill>
                <a:srgbClr val="FFFFFF"/>
              </a:solidFill>
            </a:endParaRPr>
          </a:p>
          <a:p>
            <a:pPr algn="ctr"/>
            <a:r>
              <a:rPr lang="fr-FR" sz="900" b="1" dirty="0">
                <a:solidFill>
                  <a:srgbClr val="FFFFFF"/>
                </a:solidFill>
              </a:rPr>
              <a:t>Directeurs adjoints</a:t>
            </a:r>
            <a:endParaRPr lang="fr-FR" sz="900" b="1" dirty="0"/>
          </a:p>
          <a:p>
            <a:pPr algn="ctr"/>
            <a:r>
              <a:rPr lang="fr-FR" sz="900" b="1" dirty="0"/>
              <a:t>HERVE PAJOT</a:t>
            </a:r>
          </a:p>
          <a:p>
            <a:pPr algn="ctr"/>
            <a:r>
              <a:rPr lang="fr-FR" sz="900" b="1" dirty="0">
                <a:solidFill>
                  <a:srgbClr val="FFFFFF"/>
                </a:solidFill>
              </a:rPr>
              <a:t>YVES LEDRU</a:t>
            </a:r>
          </a:p>
          <a:p>
            <a:pPr algn="ctr"/>
            <a:r>
              <a:rPr lang="fr-FR" sz="900" b="1" dirty="0"/>
              <a:t>im2ag-direction@univ-grenoble-alpes.fr</a:t>
            </a:r>
          </a:p>
          <a:p>
            <a:pPr algn="ctr"/>
            <a:r>
              <a:rPr lang="fr-FR" dirty="0"/>
              <a:t> </a:t>
            </a:r>
            <a:r>
              <a:rPr lang="fr-FR" sz="900" b="1" dirty="0"/>
              <a:t>Directrice administrative : DELPHINE NGUYEN</a:t>
            </a:r>
          </a:p>
          <a:p>
            <a:pPr algn="ctr"/>
            <a:r>
              <a:rPr lang="fr-FR" sz="900" dirty="0"/>
              <a:t>Tél: +33 (0)4  57 42 25 79</a:t>
            </a:r>
          </a:p>
          <a:p>
            <a:pPr algn="ctr"/>
            <a:endParaRPr lang="fr-FR" dirty="0"/>
          </a:p>
        </p:txBody>
      </p:sp>
      <p:sp>
        <p:nvSpPr>
          <p:cNvPr id="18" name="Rectangle : coins arrondis 17">
            <a:extLst>
              <a:ext uri="{FF2B5EF4-FFF2-40B4-BE49-F238E27FC236}">
                <a16:creationId xmlns:a16="http://schemas.microsoft.com/office/drawing/2014/main" id="{79DAE54B-43AB-4E52-8688-B51EE8F26F43}"/>
              </a:ext>
            </a:extLst>
          </p:cNvPr>
          <p:cNvSpPr/>
          <p:nvPr/>
        </p:nvSpPr>
        <p:spPr>
          <a:xfrm>
            <a:off x="4646420" y="1823981"/>
            <a:ext cx="1404000" cy="566881"/>
          </a:xfrm>
          <a:prstGeom prst="round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/>
          </a:p>
          <a:p>
            <a:pPr algn="ctr"/>
            <a:r>
              <a:rPr lang="fr-FR" sz="800" b="1" dirty="0"/>
              <a:t>Service RH </a:t>
            </a:r>
          </a:p>
          <a:p>
            <a:pPr algn="ctr"/>
            <a:r>
              <a:rPr lang="fr-FR" sz="800" b="1" dirty="0"/>
              <a:t>MARYLINE CELANT</a:t>
            </a:r>
          </a:p>
          <a:p>
            <a:pPr algn="ctr"/>
            <a:r>
              <a:rPr lang="fr-FR" sz="700" b="1" dirty="0"/>
              <a:t>Sce-rh.im2ag@univ-grenoble-alpes.fr</a:t>
            </a:r>
          </a:p>
          <a:p>
            <a:pPr algn="ctr"/>
            <a:r>
              <a:rPr lang="fr-FR" sz="800" b="1" dirty="0"/>
              <a:t>04 57 42 25 77</a:t>
            </a:r>
          </a:p>
          <a:p>
            <a:pPr algn="ctr"/>
            <a:endParaRPr lang="fr-FR" sz="800" b="1" dirty="0"/>
          </a:p>
        </p:txBody>
      </p:sp>
      <p:sp>
        <p:nvSpPr>
          <p:cNvPr id="19" name="Rectangle : coins arrondis 18">
            <a:extLst>
              <a:ext uri="{FF2B5EF4-FFF2-40B4-BE49-F238E27FC236}">
                <a16:creationId xmlns:a16="http://schemas.microsoft.com/office/drawing/2014/main" id="{EA331216-A0C3-4366-9A40-3026D233DBA3}"/>
              </a:ext>
            </a:extLst>
          </p:cNvPr>
          <p:cNvSpPr/>
          <p:nvPr/>
        </p:nvSpPr>
        <p:spPr>
          <a:xfrm>
            <a:off x="6077356" y="1831857"/>
            <a:ext cx="1483273" cy="546038"/>
          </a:xfrm>
          <a:prstGeom prst="round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/>
          </a:p>
          <a:p>
            <a:pPr algn="ctr"/>
            <a:r>
              <a:rPr lang="fr-FR" sz="800" b="1" dirty="0"/>
              <a:t>Service Financier</a:t>
            </a:r>
          </a:p>
          <a:p>
            <a:pPr algn="ctr"/>
            <a:r>
              <a:rPr lang="fr-FR" sz="800" b="1" dirty="0"/>
              <a:t>CHARLOTTE ALLIROT</a:t>
            </a:r>
          </a:p>
          <a:p>
            <a:pPr algn="ctr"/>
            <a:r>
              <a:rPr lang="fr-FR" sz="700" b="1" dirty="0"/>
              <a:t>Im2ag-service-financier@univ-grenoble-alpes.fr</a:t>
            </a:r>
          </a:p>
          <a:p>
            <a:pPr algn="ctr"/>
            <a:r>
              <a:rPr lang="fr-FR" sz="800" b="1" dirty="0"/>
              <a:t>04 57 42 24 78</a:t>
            </a:r>
          </a:p>
          <a:p>
            <a:pPr algn="ctr"/>
            <a:endParaRPr lang="fr-FR" sz="800" b="1" dirty="0"/>
          </a:p>
        </p:txBody>
      </p:sp>
      <p:sp>
        <p:nvSpPr>
          <p:cNvPr id="22" name="Rectangle : coins arrondis 21">
            <a:extLst>
              <a:ext uri="{FF2B5EF4-FFF2-40B4-BE49-F238E27FC236}">
                <a16:creationId xmlns:a16="http://schemas.microsoft.com/office/drawing/2014/main" id="{2087C6CF-3B47-4647-8A36-DD348153FD39}"/>
              </a:ext>
            </a:extLst>
          </p:cNvPr>
          <p:cNvSpPr/>
          <p:nvPr/>
        </p:nvSpPr>
        <p:spPr>
          <a:xfrm>
            <a:off x="7596152" y="1824447"/>
            <a:ext cx="1404000" cy="546038"/>
          </a:xfrm>
          <a:prstGeom prst="round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" b="1" dirty="0"/>
              <a:t>Service Informatique</a:t>
            </a:r>
          </a:p>
          <a:p>
            <a:pPr algn="ctr"/>
            <a:r>
              <a:rPr lang="fr-FR" sz="800" b="1" dirty="0"/>
              <a:t>GERARD FORESTIER</a:t>
            </a:r>
          </a:p>
          <a:p>
            <a:pPr algn="ctr"/>
            <a:r>
              <a:rPr lang="fr-FR" sz="700" b="1" dirty="0"/>
              <a:t>Im2ag-service-informatique</a:t>
            </a:r>
          </a:p>
          <a:p>
            <a:pPr algn="ctr"/>
            <a:r>
              <a:rPr lang="fr-FR" sz="700" b="1" dirty="0"/>
              <a:t>@univ-grenoble-alpes.fr</a:t>
            </a:r>
          </a:p>
          <a:p>
            <a:pPr algn="ctr"/>
            <a:r>
              <a:rPr lang="fr-FR" sz="800" b="1" dirty="0"/>
              <a:t>04 57 42 24 85</a:t>
            </a:r>
          </a:p>
        </p:txBody>
      </p:sp>
      <p:sp>
        <p:nvSpPr>
          <p:cNvPr id="23" name="Rectangle : coins arrondis 22">
            <a:extLst>
              <a:ext uri="{FF2B5EF4-FFF2-40B4-BE49-F238E27FC236}">
                <a16:creationId xmlns:a16="http://schemas.microsoft.com/office/drawing/2014/main" id="{0F2A6019-0905-4C09-93DB-BA4643566401}"/>
              </a:ext>
            </a:extLst>
          </p:cNvPr>
          <p:cNvSpPr/>
          <p:nvPr/>
        </p:nvSpPr>
        <p:spPr>
          <a:xfrm>
            <a:off x="59887" y="1833590"/>
            <a:ext cx="1352773" cy="583296"/>
          </a:xfrm>
          <a:prstGeom prst="round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" b="1" dirty="0"/>
              <a:t>Pôle Logistique</a:t>
            </a:r>
          </a:p>
          <a:p>
            <a:pPr algn="ctr"/>
            <a:r>
              <a:rPr lang="fr-FR" sz="700" b="1" dirty="0"/>
              <a:t>Im2ag-service-logistique@univ-grenoble-alpes.fr</a:t>
            </a:r>
          </a:p>
          <a:p>
            <a:pPr algn="ctr"/>
            <a:endParaRPr lang="fr-FR" sz="800" b="1" dirty="0"/>
          </a:p>
        </p:txBody>
      </p:sp>
      <p:sp>
        <p:nvSpPr>
          <p:cNvPr id="24" name="Rectangle : coins arrondis 23">
            <a:extLst>
              <a:ext uri="{FF2B5EF4-FFF2-40B4-BE49-F238E27FC236}">
                <a16:creationId xmlns:a16="http://schemas.microsoft.com/office/drawing/2014/main" id="{E846AA05-2333-47F3-AB57-7E3ABF9DB4C4}"/>
              </a:ext>
            </a:extLst>
          </p:cNvPr>
          <p:cNvSpPr/>
          <p:nvPr/>
        </p:nvSpPr>
        <p:spPr>
          <a:xfrm>
            <a:off x="1518909" y="1823981"/>
            <a:ext cx="3031935" cy="592905"/>
          </a:xfrm>
          <a:prstGeom prst="round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/>
          </a:p>
          <a:p>
            <a:pPr algn="ctr"/>
            <a:endParaRPr lang="fr-FR" sz="800" b="1" dirty="0"/>
          </a:p>
          <a:p>
            <a:pPr algn="ctr"/>
            <a:r>
              <a:rPr lang="fr-FR" sz="800" b="1" dirty="0"/>
              <a:t>Service Formation</a:t>
            </a:r>
          </a:p>
          <a:p>
            <a:pPr algn="ctr"/>
            <a:r>
              <a:rPr lang="fr-FR" sz="800" b="1" dirty="0"/>
              <a:t>CELINE VINANTE </a:t>
            </a:r>
          </a:p>
          <a:p>
            <a:pPr algn="ctr"/>
            <a:r>
              <a:rPr lang="fr-FR" sz="700" b="1" dirty="0"/>
              <a:t>Im2ag-service-formation@univ-grenoble-alpes.fr</a:t>
            </a:r>
          </a:p>
          <a:p>
            <a:pPr algn="ctr"/>
            <a:r>
              <a:rPr lang="fr-FR" sz="800" b="1" dirty="0"/>
              <a:t> 04  </a:t>
            </a:r>
            <a:r>
              <a:rPr lang="fr-FR" sz="800" b="1"/>
              <a:t>57  42 24 94</a:t>
            </a:r>
            <a:endParaRPr lang="fr-FR" sz="800" b="1" dirty="0"/>
          </a:p>
          <a:p>
            <a:pPr algn="ctr"/>
            <a:endParaRPr lang="fr-FR" sz="800" b="1" dirty="0"/>
          </a:p>
          <a:p>
            <a:pPr algn="ctr"/>
            <a:r>
              <a:rPr lang="fr-FR" sz="800" dirty="0"/>
              <a:t> </a:t>
            </a:r>
            <a:endParaRPr lang="fr-FR" sz="800" b="1" dirty="0"/>
          </a:p>
        </p:txBody>
      </p:sp>
      <p:grpSp>
        <p:nvGrpSpPr>
          <p:cNvPr id="47" name="Groupe 46">
            <a:extLst>
              <a:ext uri="{FF2B5EF4-FFF2-40B4-BE49-F238E27FC236}">
                <a16:creationId xmlns:a16="http://schemas.microsoft.com/office/drawing/2014/main" id="{BBD23C2F-49C7-46E6-9774-559E5A1393F0}"/>
              </a:ext>
            </a:extLst>
          </p:cNvPr>
          <p:cNvGrpSpPr/>
          <p:nvPr/>
        </p:nvGrpSpPr>
        <p:grpSpPr>
          <a:xfrm>
            <a:off x="4671168" y="2515227"/>
            <a:ext cx="1368000" cy="3436413"/>
            <a:chOff x="74116" y="3156854"/>
            <a:chExt cx="1373194" cy="3595009"/>
          </a:xfrm>
        </p:grpSpPr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AC4887E3-DA6A-454B-9A62-48FB2F4D1847}"/>
                </a:ext>
              </a:extLst>
            </p:cNvPr>
            <p:cNvSpPr/>
            <p:nvPr/>
          </p:nvSpPr>
          <p:spPr>
            <a:xfrm>
              <a:off x="74116" y="3156854"/>
              <a:ext cx="1373194" cy="3595009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r-FR"/>
            </a:p>
          </p:txBody>
        </p:sp>
        <p:sp>
          <p:nvSpPr>
            <p:cNvPr id="29" name="ZoneTexte 28">
              <a:extLst>
                <a:ext uri="{FF2B5EF4-FFF2-40B4-BE49-F238E27FC236}">
                  <a16:creationId xmlns:a16="http://schemas.microsoft.com/office/drawing/2014/main" id="{8FAABBCD-3539-4871-9903-BE89F03A1616}"/>
                </a:ext>
              </a:extLst>
            </p:cNvPr>
            <p:cNvSpPr txBox="1"/>
            <p:nvPr/>
          </p:nvSpPr>
          <p:spPr>
            <a:xfrm>
              <a:off x="153109" y="3237979"/>
              <a:ext cx="1232586" cy="33968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 b="1" dirty="0">
                  <a:solidFill>
                    <a:schemeClr val="accent6">
                      <a:lumMod val="75000"/>
                    </a:schemeClr>
                  </a:solidFill>
                </a:rPr>
                <a:t>Personnels BIATSS, enseignants chercheurs 25ème section</a:t>
              </a:r>
            </a:p>
            <a:p>
              <a:r>
                <a:rPr lang="fr-FR" sz="800" dirty="0"/>
                <a:t>Célia PIAZZA </a:t>
              </a:r>
              <a:r>
                <a:rPr lang="fr-FR" sz="800" i="1" dirty="0"/>
                <a:t>(à partir du 4 mars)</a:t>
              </a:r>
            </a:p>
            <a:p>
              <a:r>
                <a:rPr lang="fr-FR" sz="700" dirty="0"/>
                <a:t>Tél : +33 (0)4 57 42 24 81</a:t>
              </a:r>
            </a:p>
            <a:p>
              <a:endParaRPr lang="fr-FR" sz="800" dirty="0"/>
            </a:p>
            <a:p>
              <a:endParaRPr lang="fr-FR" sz="800" b="1" dirty="0"/>
            </a:p>
            <a:p>
              <a:r>
                <a:rPr lang="fr-FR" sz="800" b="1" dirty="0">
                  <a:solidFill>
                    <a:schemeClr val="accent6">
                      <a:lumMod val="75000"/>
                    </a:schemeClr>
                  </a:solidFill>
                </a:rPr>
                <a:t>Enseignants chercheurs 26ème et 27ème section / ADE</a:t>
              </a:r>
              <a:br>
                <a:rPr lang="fr-FR" sz="800" dirty="0"/>
              </a:br>
              <a:r>
                <a:rPr lang="fr-FR" sz="800" dirty="0"/>
                <a:t>Françoise PEREZ</a:t>
              </a:r>
            </a:p>
            <a:p>
              <a:r>
                <a:rPr lang="fr-FR" sz="800" dirty="0"/>
                <a:t>planning ADE : </a:t>
              </a:r>
              <a:r>
                <a:rPr lang="fr-FR" sz="800" dirty="0">
                  <a:solidFill>
                    <a:srgbClr val="002060"/>
                  </a:solidFill>
                </a:rPr>
                <a:t>planning.im2ag@univ-grenoble-alpes.fr</a:t>
              </a:r>
            </a:p>
            <a:p>
              <a:r>
                <a:rPr lang="fr-FR" sz="700" dirty="0"/>
                <a:t>Tél : +33 (0)4 57 42 24 80</a:t>
              </a:r>
              <a:endParaRPr lang="fr-FR" sz="800" dirty="0"/>
            </a:p>
            <a:p>
              <a:endParaRPr lang="fr-FR" sz="800" b="1" dirty="0"/>
            </a:p>
            <a:p>
              <a:r>
                <a:rPr lang="fr-FR" sz="800" b="1" dirty="0">
                  <a:solidFill>
                    <a:schemeClr val="accent6">
                      <a:lumMod val="75000"/>
                    </a:schemeClr>
                  </a:solidFill>
                </a:rPr>
                <a:t>Personnels enseignants associés, services d’enseignement EC et vacataires</a:t>
              </a:r>
              <a:br>
                <a:rPr lang="fr-FR" sz="800" dirty="0"/>
              </a:br>
              <a:r>
                <a:rPr lang="fr-FR" sz="800" dirty="0"/>
                <a:t>Isabelle COEUR</a:t>
              </a:r>
              <a:br>
                <a:rPr lang="fr-FR" sz="800" dirty="0"/>
              </a:br>
              <a:r>
                <a:rPr lang="fr-FR" sz="700" dirty="0"/>
                <a:t>Tél : +33 (0)4 57 42 24 79</a:t>
              </a:r>
            </a:p>
            <a:p>
              <a:r>
                <a:rPr lang="fr-FR" sz="800" dirty="0"/>
                <a:t>SGCE : </a:t>
              </a:r>
              <a:r>
                <a:rPr lang="fr-FR" sz="800" dirty="0">
                  <a:solidFill>
                    <a:srgbClr val="002060"/>
                  </a:solidFill>
                </a:rPr>
                <a:t>sgce.im2ag@univ-grenoble-alpes.fr</a:t>
              </a:r>
            </a:p>
            <a:p>
              <a:pPr algn="ctr"/>
              <a:endParaRPr lang="fr-FR" sz="800" dirty="0"/>
            </a:p>
          </p:txBody>
        </p:sp>
      </p:grpSp>
      <p:grpSp>
        <p:nvGrpSpPr>
          <p:cNvPr id="45" name="Groupe 44">
            <a:extLst>
              <a:ext uri="{FF2B5EF4-FFF2-40B4-BE49-F238E27FC236}">
                <a16:creationId xmlns:a16="http://schemas.microsoft.com/office/drawing/2014/main" id="{E1047C0F-891E-4944-8AA0-A18C2935A10E}"/>
              </a:ext>
            </a:extLst>
          </p:cNvPr>
          <p:cNvGrpSpPr/>
          <p:nvPr/>
        </p:nvGrpSpPr>
        <p:grpSpPr>
          <a:xfrm>
            <a:off x="6184039" y="2408242"/>
            <a:ext cx="1298371" cy="1415772"/>
            <a:chOff x="1623708" y="2737532"/>
            <a:chExt cx="1401770" cy="1689488"/>
          </a:xfrm>
        </p:grpSpPr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47D48184-DE48-49C9-978C-9A2217B907CD}"/>
                </a:ext>
              </a:extLst>
            </p:cNvPr>
            <p:cNvSpPr/>
            <p:nvPr/>
          </p:nvSpPr>
          <p:spPr>
            <a:xfrm>
              <a:off x="1623708" y="2902618"/>
              <a:ext cx="1401770" cy="139673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r-FR"/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C865ECBE-3B65-4639-9CB8-2F28FE16987D}"/>
                </a:ext>
              </a:extLst>
            </p:cNvPr>
            <p:cNvSpPr/>
            <p:nvPr/>
          </p:nvSpPr>
          <p:spPr>
            <a:xfrm>
              <a:off x="1623708" y="2737532"/>
              <a:ext cx="1318938" cy="1689488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endParaRPr lang="fr-FR" sz="600" b="1" dirty="0"/>
            </a:p>
            <a:p>
              <a:r>
                <a:rPr lang="fr-FR" sz="800" b="1" dirty="0">
                  <a:solidFill>
                    <a:schemeClr val="accent6">
                      <a:lumMod val="75000"/>
                    </a:schemeClr>
                  </a:solidFill>
                </a:rPr>
                <a:t>G</a:t>
              </a:r>
              <a:r>
                <a:rPr sz="800" b="1" dirty="0">
                  <a:solidFill>
                    <a:schemeClr val="accent6">
                      <a:lumMod val="75000"/>
                    </a:schemeClr>
                  </a:solidFill>
                </a:rPr>
                <a:t>estionnaire financier</a:t>
              </a:r>
              <a:endParaRPr lang="fr-FR" sz="800" b="1" dirty="0">
                <a:solidFill>
                  <a:schemeClr val="accent6">
                    <a:lumMod val="75000"/>
                  </a:schemeClr>
                </a:solidFill>
              </a:endParaRPr>
            </a:p>
            <a:p>
              <a:r>
                <a:rPr sz="800" dirty="0"/>
                <a:t>José LOPEZ </a:t>
              </a:r>
              <a:br>
                <a:rPr sz="800" dirty="0"/>
              </a:br>
              <a:r>
                <a:rPr sz="800" dirty="0"/>
                <a:t>Tél: +33 (0)4 </a:t>
              </a:r>
              <a:r>
                <a:rPr lang="fr-FR" sz="800" dirty="0"/>
                <a:t>57 42 24 77</a:t>
              </a:r>
            </a:p>
            <a:p>
              <a:endParaRPr lang="fr-FR" sz="800" dirty="0"/>
            </a:p>
            <a:p>
              <a:r>
                <a:rPr lang="fr-FR" sz="800" b="1" dirty="0">
                  <a:solidFill>
                    <a:schemeClr val="accent6">
                      <a:lumMod val="75000"/>
                    </a:schemeClr>
                  </a:solidFill>
                </a:rPr>
                <a:t>Gestionnaire administrative  et financière UFR/IREM</a:t>
              </a:r>
            </a:p>
            <a:p>
              <a:r>
                <a:rPr lang="fr-FR" sz="800" dirty="0"/>
                <a:t>Lucie BROUART</a:t>
              </a:r>
            </a:p>
            <a:p>
              <a:r>
                <a:rPr lang="fr-FR" sz="800" dirty="0"/>
                <a:t>Tél: +33 (0)4 57 42 24 96</a:t>
              </a:r>
            </a:p>
            <a:p>
              <a:endParaRPr lang="fr-FR" sz="80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49" name="Groupe 48">
            <a:extLst>
              <a:ext uri="{FF2B5EF4-FFF2-40B4-BE49-F238E27FC236}">
                <a16:creationId xmlns:a16="http://schemas.microsoft.com/office/drawing/2014/main" id="{3982BDEE-5F1B-4647-82E0-B41B2AE156D7}"/>
              </a:ext>
            </a:extLst>
          </p:cNvPr>
          <p:cNvGrpSpPr/>
          <p:nvPr/>
        </p:nvGrpSpPr>
        <p:grpSpPr>
          <a:xfrm>
            <a:off x="7583359" y="2506798"/>
            <a:ext cx="1480510" cy="3456223"/>
            <a:chOff x="6194384" y="3156854"/>
            <a:chExt cx="1480510" cy="3614935"/>
          </a:xfrm>
        </p:grpSpPr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672530F0-1800-4DEF-AA25-41936ECE08FD}"/>
                </a:ext>
              </a:extLst>
            </p:cNvPr>
            <p:cNvSpPr/>
            <p:nvPr/>
          </p:nvSpPr>
          <p:spPr>
            <a:xfrm>
              <a:off x="6194384" y="3156854"/>
              <a:ext cx="1480510" cy="359421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r-FR"/>
            </a:p>
          </p:txBody>
        </p:sp>
        <p:sp>
          <p:nvSpPr>
            <p:cNvPr id="33" name="ZoneTexte 32">
              <a:extLst>
                <a:ext uri="{FF2B5EF4-FFF2-40B4-BE49-F238E27FC236}">
                  <a16:creationId xmlns:a16="http://schemas.microsoft.com/office/drawing/2014/main" id="{06D31566-6D89-4FD2-AA7A-CA9ADE87E7B2}"/>
                </a:ext>
              </a:extLst>
            </p:cNvPr>
            <p:cNvSpPr txBox="1"/>
            <p:nvPr/>
          </p:nvSpPr>
          <p:spPr>
            <a:xfrm>
              <a:off x="6220109" y="3246876"/>
              <a:ext cx="1441552" cy="35249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 b="1" dirty="0">
                  <a:solidFill>
                    <a:schemeClr val="accent6">
                      <a:lumMod val="75000"/>
                    </a:schemeClr>
                  </a:solidFill>
                  <a:latin typeface="+mj-lt"/>
                </a:rPr>
                <a:t>Assistante du service </a:t>
              </a:r>
            </a:p>
            <a:p>
              <a:r>
                <a:rPr sz="800" dirty="0">
                  <a:latin typeface="+mj-lt"/>
                </a:rPr>
                <a:t>Carol PASANISI</a:t>
              </a:r>
              <a:br>
                <a:rPr sz="800" dirty="0">
                  <a:latin typeface="+mj-lt"/>
                </a:rPr>
              </a:br>
              <a:r>
                <a:rPr sz="800" dirty="0">
                  <a:latin typeface="+mj-lt"/>
                </a:rPr>
                <a:t>Tél: +33 (0)4 </a:t>
              </a:r>
              <a:r>
                <a:rPr lang="fr-FR" sz="800" dirty="0">
                  <a:latin typeface="+mj-lt"/>
                </a:rPr>
                <a:t>57 42 24 84</a:t>
              </a:r>
            </a:p>
            <a:p>
              <a:br>
                <a:rPr sz="800" dirty="0">
                  <a:latin typeface="+mj-lt"/>
                </a:rPr>
              </a:br>
              <a:r>
                <a:rPr sz="800" b="1" dirty="0">
                  <a:solidFill>
                    <a:schemeClr val="accent6">
                      <a:lumMod val="75000"/>
                    </a:schemeClr>
                  </a:solidFill>
                  <a:latin typeface="+mj-lt"/>
                </a:rPr>
                <a:t>Ingénieur développement d’applications </a:t>
              </a:r>
              <a:endParaRPr lang="fr-FR" sz="800" b="1" dirty="0">
                <a:solidFill>
                  <a:schemeClr val="accent6">
                    <a:lumMod val="75000"/>
                  </a:schemeClr>
                </a:solidFill>
                <a:latin typeface="+mj-lt"/>
              </a:endParaRPr>
            </a:p>
            <a:p>
              <a:r>
                <a:rPr sz="800" dirty="0">
                  <a:latin typeface="+mj-lt"/>
                </a:rPr>
                <a:t>Michael MAGI  </a:t>
              </a:r>
              <a:br>
                <a:rPr sz="800" dirty="0">
                  <a:latin typeface="+mj-lt"/>
                </a:rPr>
              </a:br>
              <a:r>
                <a:rPr sz="800" dirty="0">
                  <a:latin typeface="+mj-lt"/>
                </a:rPr>
                <a:t>Tél: +33 (0)4 </a:t>
              </a:r>
              <a:r>
                <a:rPr lang="fr-FR" sz="800" dirty="0">
                  <a:latin typeface="+mj-lt"/>
                </a:rPr>
                <a:t>57 42 24 87</a:t>
              </a:r>
              <a:br>
                <a:rPr sz="800" dirty="0">
                  <a:latin typeface="+mj-lt"/>
                </a:rPr>
              </a:br>
              <a:br>
                <a:rPr sz="800" dirty="0">
                  <a:latin typeface="+mj-lt"/>
                </a:rPr>
              </a:br>
              <a:r>
                <a:rPr sz="800" b="1" dirty="0">
                  <a:solidFill>
                    <a:schemeClr val="accent6">
                      <a:lumMod val="75000"/>
                    </a:schemeClr>
                  </a:solidFill>
                  <a:latin typeface="+mj-lt"/>
                </a:rPr>
                <a:t>Administration système </a:t>
              </a:r>
              <a:endParaRPr lang="fr-FR" sz="800" b="1" dirty="0">
                <a:solidFill>
                  <a:schemeClr val="accent6">
                    <a:lumMod val="75000"/>
                  </a:schemeClr>
                </a:solidFill>
                <a:latin typeface="+mj-lt"/>
              </a:endParaRPr>
            </a:p>
            <a:p>
              <a:r>
                <a:rPr sz="800" b="1" dirty="0">
                  <a:solidFill>
                    <a:schemeClr val="accent6">
                      <a:lumMod val="75000"/>
                    </a:schemeClr>
                  </a:solidFill>
                  <a:latin typeface="+mj-lt"/>
                </a:rPr>
                <a:t>Gestion du parc</a:t>
              </a:r>
              <a:r>
                <a:rPr lang="fr-FR" sz="800" b="1" dirty="0">
                  <a:solidFill>
                    <a:schemeClr val="accent6">
                      <a:lumMod val="75000"/>
                    </a:schemeClr>
                  </a:solidFill>
                  <a:latin typeface="+mj-lt"/>
                </a:rPr>
                <a:t> </a:t>
              </a:r>
              <a:r>
                <a:rPr sz="800" b="1" dirty="0" err="1">
                  <a:solidFill>
                    <a:schemeClr val="accent6">
                      <a:lumMod val="75000"/>
                    </a:schemeClr>
                  </a:solidFill>
                  <a:latin typeface="+mj-lt"/>
                </a:rPr>
                <a:t>informatique</a:t>
              </a:r>
              <a:r>
                <a:rPr sz="800" b="1" dirty="0">
                  <a:solidFill>
                    <a:schemeClr val="accent6">
                      <a:lumMod val="75000"/>
                    </a:schemeClr>
                  </a:solidFill>
                  <a:latin typeface="+mj-lt"/>
                </a:rPr>
                <a:t> </a:t>
              </a:r>
              <a:endParaRPr lang="fr-FR" sz="800" b="1" dirty="0">
                <a:solidFill>
                  <a:schemeClr val="accent6">
                    <a:lumMod val="75000"/>
                  </a:schemeClr>
                </a:solidFill>
                <a:latin typeface="+mj-lt"/>
              </a:endParaRPr>
            </a:p>
            <a:p>
              <a:r>
                <a:rPr sz="800" dirty="0">
                  <a:latin typeface="+mj-lt"/>
                </a:rPr>
                <a:t>Dimitri RAPACCHI  </a:t>
              </a:r>
              <a:br>
                <a:rPr sz="800" dirty="0">
                  <a:latin typeface="+mj-lt"/>
                </a:rPr>
              </a:br>
              <a:r>
                <a:rPr sz="800" dirty="0">
                  <a:latin typeface="+mj-lt"/>
                </a:rPr>
                <a:t>Tél: +33 (0)4 </a:t>
              </a:r>
              <a:r>
                <a:rPr lang="fr-FR" sz="800" dirty="0">
                  <a:latin typeface="+mj-lt"/>
                </a:rPr>
                <a:t>57 42 24 88</a:t>
              </a:r>
            </a:p>
            <a:p>
              <a:endParaRPr lang="fr-FR" sz="800" dirty="0">
                <a:latin typeface="+mj-lt"/>
              </a:endParaRPr>
            </a:p>
            <a:p>
              <a:r>
                <a:rPr lang="fr-FR" sz="800" b="1" dirty="0">
                  <a:solidFill>
                    <a:schemeClr val="accent6">
                      <a:lumMod val="75000"/>
                    </a:schemeClr>
                  </a:solidFill>
                </a:rPr>
                <a:t>Technicien</a:t>
              </a:r>
              <a:r>
                <a:rPr lang="fr-FR" sz="800" b="1" dirty="0"/>
                <a:t> </a:t>
              </a:r>
            </a:p>
            <a:p>
              <a:r>
                <a:rPr lang="fr-FR" sz="800" dirty="0"/>
                <a:t>Maxime JULLIEN</a:t>
              </a:r>
            </a:p>
            <a:p>
              <a:r>
                <a:rPr lang="fr-FR" sz="800" dirty="0"/>
                <a:t>Tél: +33 (0)4 57 42 24 86</a:t>
              </a:r>
              <a:endParaRPr lang="fr-FR" sz="700" dirty="0"/>
            </a:p>
            <a:p>
              <a:br>
                <a:rPr sz="800" dirty="0">
                  <a:latin typeface="+mj-lt"/>
                </a:rPr>
              </a:br>
              <a:r>
                <a:rPr sz="800" b="1" dirty="0">
                  <a:solidFill>
                    <a:schemeClr val="accent6">
                      <a:lumMod val="75000"/>
                    </a:schemeClr>
                  </a:solidFill>
                  <a:latin typeface="+mj-lt"/>
                </a:rPr>
                <a:t>Administrateur système – Crypto </a:t>
              </a:r>
              <a:endParaRPr lang="fr-FR" sz="800" b="1" dirty="0">
                <a:solidFill>
                  <a:schemeClr val="accent6">
                    <a:lumMod val="75000"/>
                  </a:schemeClr>
                </a:solidFill>
                <a:latin typeface="+mj-lt"/>
              </a:endParaRPr>
            </a:p>
            <a:p>
              <a:r>
                <a:rPr lang="fr-FR" sz="800" dirty="0">
                  <a:latin typeface="+mj-lt"/>
                </a:rPr>
                <a:t>Daniel KOLOKOSSO</a:t>
              </a:r>
              <a:br>
                <a:rPr sz="800" dirty="0">
                  <a:latin typeface="+mj-lt"/>
                </a:rPr>
              </a:br>
              <a:r>
                <a:rPr lang="fr-FR" sz="800" dirty="0"/>
                <a:t>Tél: +33 (0)4 57 42 24 90</a:t>
              </a:r>
              <a:br>
                <a:rPr sz="800" dirty="0">
                  <a:latin typeface="+mj-lt"/>
                </a:rPr>
              </a:br>
              <a:br>
                <a:rPr sz="800" dirty="0">
                  <a:latin typeface="+mj-lt"/>
                </a:rPr>
              </a:br>
              <a:r>
                <a:rPr sz="800" b="1" dirty="0">
                  <a:solidFill>
                    <a:schemeClr val="accent6">
                      <a:lumMod val="75000"/>
                    </a:schemeClr>
                  </a:solidFill>
                  <a:latin typeface="+mj-lt"/>
                </a:rPr>
                <a:t>Ingénieur projet PERSYVAL</a:t>
              </a:r>
              <a:endParaRPr lang="fr-FR" sz="800" b="1" dirty="0">
                <a:solidFill>
                  <a:schemeClr val="accent6">
                    <a:lumMod val="75000"/>
                  </a:schemeClr>
                </a:solidFill>
                <a:latin typeface="+mj-lt"/>
              </a:endParaRPr>
            </a:p>
            <a:p>
              <a:r>
                <a:rPr lang="fr-FR" sz="800" dirty="0">
                  <a:latin typeface="+mj-lt"/>
                </a:rPr>
                <a:t>Noé BOULAYE</a:t>
              </a:r>
            </a:p>
            <a:p>
              <a:r>
                <a:rPr lang="fr-FR" sz="800" dirty="0"/>
                <a:t>Tél: +33 (0)4 57 42 24 89</a:t>
              </a:r>
              <a:endParaRPr lang="fr-FR" sz="800" dirty="0">
                <a:latin typeface="+mj-lt"/>
              </a:endParaRPr>
            </a:p>
            <a:p>
              <a:endParaRPr lang="fr-FR" sz="500" dirty="0">
                <a:latin typeface="+mj-lt"/>
              </a:endParaRPr>
            </a:p>
          </p:txBody>
        </p:sp>
      </p:grpSp>
      <p:grpSp>
        <p:nvGrpSpPr>
          <p:cNvPr id="50" name="Groupe 49">
            <a:extLst>
              <a:ext uri="{FF2B5EF4-FFF2-40B4-BE49-F238E27FC236}">
                <a16:creationId xmlns:a16="http://schemas.microsoft.com/office/drawing/2014/main" id="{FE5CA3AA-99F4-45C5-B894-52367BBABBEB}"/>
              </a:ext>
            </a:extLst>
          </p:cNvPr>
          <p:cNvGrpSpPr/>
          <p:nvPr/>
        </p:nvGrpSpPr>
        <p:grpSpPr>
          <a:xfrm>
            <a:off x="116974" y="2506799"/>
            <a:ext cx="1311970" cy="3436413"/>
            <a:chOff x="7768976" y="3156853"/>
            <a:chExt cx="1311970" cy="3594215"/>
          </a:xfrm>
        </p:grpSpPr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DB551D90-AA28-40A4-BCF2-B0106F86648D}"/>
                </a:ext>
              </a:extLst>
            </p:cNvPr>
            <p:cNvSpPr/>
            <p:nvPr/>
          </p:nvSpPr>
          <p:spPr>
            <a:xfrm>
              <a:off x="7768976" y="3156853"/>
              <a:ext cx="1311970" cy="359421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r-FR"/>
            </a:p>
          </p:txBody>
        </p:sp>
        <p:sp>
          <p:nvSpPr>
            <p:cNvPr id="35" name="ZoneTexte 34">
              <a:extLst>
                <a:ext uri="{FF2B5EF4-FFF2-40B4-BE49-F238E27FC236}">
                  <a16:creationId xmlns:a16="http://schemas.microsoft.com/office/drawing/2014/main" id="{CBCAACEE-F2CB-40B5-8B55-6951647A4EBF}"/>
                </a:ext>
              </a:extLst>
            </p:cNvPr>
            <p:cNvSpPr txBox="1"/>
            <p:nvPr/>
          </p:nvSpPr>
          <p:spPr>
            <a:xfrm>
              <a:off x="7817399" y="3237960"/>
              <a:ext cx="1236706" cy="2864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fr-FR" sz="600" b="1" dirty="0">
                <a:solidFill>
                  <a:schemeClr val="accent6">
                    <a:lumMod val="75000"/>
                  </a:schemeClr>
                </a:solidFill>
              </a:endParaRPr>
            </a:p>
            <a:p>
              <a:r>
                <a:rPr lang="fr-FR" sz="800" b="1" dirty="0">
                  <a:solidFill>
                    <a:schemeClr val="accent6">
                      <a:lumMod val="75000"/>
                    </a:schemeClr>
                  </a:solidFill>
                </a:rPr>
                <a:t>Opérateurs logistique</a:t>
              </a:r>
              <a:endParaRPr lang="fr-FR" sz="800" dirty="0">
                <a:solidFill>
                  <a:schemeClr val="accent6">
                    <a:lumMod val="75000"/>
                  </a:schemeClr>
                </a:solidFill>
                <a:latin typeface="+mj-lt"/>
              </a:endParaRPr>
            </a:p>
            <a:p>
              <a:r>
                <a:rPr lang="fr-FR" sz="800" dirty="0">
                  <a:solidFill>
                    <a:srgbClr val="000000"/>
                  </a:solidFill>
                </a:rPr>
                <a:t>Robert FERES</a:t>
              </a:r>
            </a:p>
            <a:p>
              <a:r>
                <a:rPr lang="fr-FR" sz="800" dirty="0">
                  <a:solidFill>
                    <a:srgbClr val="000000"/>
                  </a:solidFill>
                </a:rPr>
                <a:t>Gestion contrôles d’accès</a:t>
              </a:r>
            </a:p>
            <a:p>
              <a:r>
                <a:rPr lang="fr-FR" sz="800" dirty="0">
                  <a:solidFill>
                    <a:srgbClr val="000000"/>
                  </a:solidFill>
                </a:rPr>
                <a:t>06 85 34 40 84</a:t>
              </a:r>
            </a:p>
            <a:p>
              <a:endParaRPr lang="fr-FR" sz="600" dirty="0">
                <a:solidFill>
                  <a:srgbClr val="000000"/>
                </a:solidFill>
              </a:endParaRPr>
            </a:p>
            <a:p>
              <a:r>
                <a:rPr lang="fr-FR" sz="800" dirty="0">
                  <a:solidFill>
                    <a:srgbClr val="000000"/>
                  </a:solidFill>
                  <a:latin typeface="+mj-lt"/>
                </a:rPr>
                <a:t>Claude COLONNA</a:t>
              </a:r>
            </a:p>
            <a:p>
              <a:r>
                <a:rPr lang="fr-FR" sz="800" dirty="0">
                  <a:solidFill>
                    <a:srgbClr val="000000"/>
                  </a:solidFill>
                  <a:latin typeface="+mj-lt"/>
                </a:rPr>
                <a:t>06 33 07 83 44</a:t>
              </a:r>
            </a:p>
            <a:p>
              <a:r>
                <a:rPr lang="fr-FR" sz="800" dirty="0"/>
                <a:t> </a:t>
              </a:r>
              <a:endParaRPr lang="fr-FR" sz="800" dirty="0">
                <a:solidFill>
                  <a:srgbClr val="000000"/>
                </a:solidFill>
                <a:latin typeface="+mj-lt"/>
              </a:endParaRPr>
            </a:p>
            <a:p>
              <a:r>
                <a:rPr lang="fr-FR" sz="800" dirty="0">
                  <a:solidFill>
                    <a:srgbClr val="000000"/>
                  </a:solidFill>
                  <a:latin typeface="+mj-lt"/>
                </a:rPr>
                <a:t>Mariano AMBROS</a:t>
              </a:r>
            </a:p>
            <a:p>
              <a:r>
                <a:rPr lang="fr-FR" sz="800" dirty="0">
                  <a:solidFill>
                    <a:srgbClr val="000000"/>
                  </a:solidFill>
                  <a:latin typeface="+mj-lt"/>
                </a:rPr>
                <a:t>06 59 55 27 72</a:t>
              </a:r>
            </a:p>
            <a:p>
              <a:endParaRPr lang="fr-FR" sz="800" dirty="0">
                <a:solidFill>
                  <a:srgbClr val="000000"/>
                </a:solidFill>
                <a:latin typeface="+mj-lt"/>
              </a:endParaRPr>
            </a:p>
            <a:p>
              <a:r>
                <a:rPr lang="fr-FR" sz="800" b="1" dirty="0">
                  <a:solidFill>
                    <a:schemeClr val="accent6">
                      <a:lumMod val="75000"/>
                    </a:schemeClr>
                  </a:solidFill>
                  <a:latin typeface="+mj-lt"/>
                </a:rPr>
                <a:t>Cartes professionnelles</a:t>
              </a:r>
            </a:p>
            <a:p>
              <a:r>
                <a:rPr lang="fr-FR" sz="800" dirty="0"/>
                <a:t>Robert FERES </a:t>
              </a:r>
            </a:p>
            <a:p>
              <a:r>
                <a:rPr lang="fr-FR" sz="800" dirty="0"/>
                <a:t>Mariano AMBROS</a:t>
              </a:r>
            </a:p>
            <a:p>
              <a:endParaRPr lang="fr-FR" sz="800" dirty="0"/>
            </a:p>
            <a:p>
              <a:r>
                <a:rPr lang="fr-FR" sz="800" b="1" dirty="0">
                  <a:solidFill>
                    <a:schemeClr val="accent6">
                      <a:lumMod val="75000"/>
                    </a:schemeClr>
                  </a:solidFill>
                </a:rPr>
                <a:t>Agents logés</a:t>
              </a:r>
            </a:p>
            <a:p>
              <a:r>
                <a:rPr lang="fr-FR" sz="800" dirty="0"/>
                <a:t>Olivier Besset</a:t>
              </a:r>
            </a:p>
            <a:p>
              <a:r>
                <a:rPr lang="fr-FR" sz="800" dirty="0"/>
                <a:t>Yacine Amor</a:t>
              </a:r>
            </a:p>
            <a:p>
              <a:endParaRPr lang="fr-FR" sz="800" dirty="0"/>
            </a:p>
            <a:p>
              <a:r>
                <a:rPr lang="fr-FR" sz="800" dirty="0">
                  <a:solidFill>
                    <a:srgbClr val="000000"/>
                  </a:solidFill>
                  <a:latin typeface="+mj-lt"/>
                </a:rPr>
                <a:t> </a:t>
              </a:r>
            </a:p>
          </p:txBody>
        </p:sp>
      </p:grpSp>
      <p:sp>
        <p:nvSpPr>
          <p:cNvPr id="36" name="Rectangle à coins arrondis 63">
            <a:extLst>
              <a:ext uri="{FF2B5EF4-FFF2-40B4-BE49-F238E27FC236}">
                <a16:creationId xmlns:a16="http://schemas.microsoft.com/office/drawing/2014/main" id="{2232E2B9-F030-49E0-A9B7-7AB050FBA5EB}"/>
              </a:ext>
            </a:extLst>
          </p:cNvPr>
          <p:cNvSpPr/>
          <p:nvPr/>
        </p:nvSpPr>
        <p:spPr>
          <a:xfrm>
            <a:off x="6134271" y="140022"/>
            <a:ext cx="1548874" cy="1329274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900" b="1" dirty="0"/>
              <a:t>IREM</a:t>
            </a:r>
          </a:p>
          <a:p>
            <a:pPr algn="ctr"/>
            <a:r>
              <a:rPr lang="fr-FR" sz="800" b="1" dirty="0"/>
              <a:t> (</a:t>
            </a:r>
            <a:r>
              <a:rPr lang="fr-FR" sz="800" b="1" i="1" dirty="0"/>
              <a:t>Institut de recherche pour l’enseignement des mathématiques)</a:t>
            </a:r>
          </a:p>
          <a:p>
            <a:pPr algn="ctr"/>
            <a:r>
              <a:rPr lang="fr-FR" sz="800" b="1" dirty="0"/>
              <a:t>Bât Fourier Aile C</a:t>
            </a:r>
          </a:p>
          <a:p>
            <a:r>
              <a:rPr lang="fr-FR" sz="750" b="1" dirty="0"/>
              <a:t>Directeur : Grégoire CHARLOT</a:t>
            </a:r>
          </a:p>
          <a:p>
            <a:pPr algn="ctr"/>
            <a:r>
              <a:rPr lang="fr-FR" sz="750" b="1" dirty="0"/>
              <a:t>Directrice adjointe : </a:t>
            </a:r>
          </a:p>
          <a:p>
            <a:pPr algn="ctr"/>
            <a:r>
              <a:rPr lang="fr-FR" sz="750" b="1" dirty="0"/>
              <a:t>Sophie TEROUANNE</a:t>
            </a:r>
          </a:p>
          <a:p>
            <a:pPr algn="ctr"/>
            <a:endParaRPr lang="fr-FR" sz="800" b="1" dirty="0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A594B2F1-1B16-418F-89E2-6FEF22A7AF1E}"/>
              </a:ext>
            </a:extLst>
          </p:cNvPr>
          <p:cNvSpPr/>
          <p:nvPr/>
        </p:nvSpPr>
        <p:spPr>
          <a:xfrm>
            <a:off x="7979375" y="78831"/>
            <a:ext cx="1084494" cy="145165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" b="1" dirty="0">
                <a:solidFill>
                  <a:schemeClr val="accent6">
                    <a:lumMod val="75000"/>
                  </a:schemeClr>
                </a:solidFill>
              </a:rPr>
              <a:t>Responsable administrative  </a:t>
            </a:r>
            <a:r>
              <a:rPr lang="fr-FR" sz="800" dirty="0">
                <a:solidFill>
                  <a:schemeClr val="tx1"/>
                </a:solidFill>
              </a:rPr>
              <a:t>Charlotte ALLIROT</a:t>
            </a:r>
          </a:p>
          <a:p>
            <a:pPr algn="ctr"/>
            <a:endParaRPr lang="fr-FR" sz="800" dirty="0">
              <a:solidFill>
                <a:schemeClr val="tx1"/>
              </a:solidFill>
            </a:endParaRPr>
          </a:p>
          <a:p>
            <a:pPr algn="ctr"/>
            <a:r>
              <a:rPr lang="fr-FR" sz="800" b="1" dirty="0">
                <a:solidFill>
                  <a:schemeClr val="accent6">
                    <a:lumMod val="75000"/>
                  </a:schemeClr>
                </a:solidFill>
              </a:rPr>
              <a:t>Gestionnaires</a:t>
            </a:r>
          </a:p>
          <a:p>
            <a:pPr algn="ctr"/>
            <a:r>
              <a:rPr lang="fr-FR" sz="800" dirty="0">
                <a:solidFill>
                  <a:schemeClr val="tx1"/>
                </a:solidFill>
              </a:rPr>
              <a:t>Valérie CHORIER</a:t>
            </a:r>
          </a:p>
          <a:p>
            <a:pPr algn="ctr"/>
            <a:r>
              <a:rPr lang="fr-FR" sz="800" dirty="0">
                <a:solidFill>
                  <a:schemeClr val="tx1"/>
                </a:solidFill>
              </a:rPr>
              <a:t>Tél: 04 76 76 87 04</a:t>
            </a:r>
          </a:p>
          <a:p>
            <a:pPr algn="ctr"/>
            <a:r>
              <a:rPr lang="fr-FR" sz="800" dirty="0">
                <a:solidFill>
                  <a:schemeClr val="tx1"/>
                </a:solidFill>
              </a:rPr>
              <a:t>Sylvie PEREIRA-FONSECA</a:t>
            </a:r>
          </a:p>
          <a:p>
            <a:pPr algn="ctr"/>
            <a:r>
              <a:rPr lang="fr-FR" sz="800" dirty="0">
                <a:solidFill>
                  <a:schemeClr val="tx1"/>
                </a:solidFill>
              </a:rPr>
              <a:t>Tél: 04 </a:t>
            </a:r>
            <a:r>
              <a:rPr lang="fr-FR" sz="800">
                <a:solidFill>
                  <a:schemeClr val="tx1"/>
                </a:solidFill>
              </a:rPr>
              <a:t>76 74 87 05</a:t>
            </a:r>
            <a:endParaRPr lang="fr-FR" sz="800" dirty="0">
              <a:solidFill>
                <a:schemeClr val="tx1"/>
              </a:solidFill>
            </a:endParaRPr>
          </a:p>
          <a:p>
            <a:pPr algn="ctr"/>
            <a:r>
              <a:rPr lang="fr-FR" sz="800" dirty="0">
                <a:solidFill>
                  <a:schemeClr val="tx1"/>
                </a:solidFill>
              </a:rPr>
              <a:t>Lucie BROUART</a:t>
            </a:r>
          </a:p>
          <a:p>
            <a:pPr algn="ctr"/>
            <a:r>
              <a:rPr lang="fr-FR" sz="800" dirty="0">
                <a:solidFill>
                  <a:schemeClr val="tx1"/>
                </a:solidFill>
              </a:rPr>
              <a:t>Tél : 04 57 42 24 96</a:t>
            </a:r>
          </a:p>
        </p:txBody>
      </p:sp>
      <p:sp>
        <p:nvSpPr>
          <p:cNvPr id="39" name="Rectangle : coins arrondis 38">
            <a:extLst>
              <a:ext uri="{FF2B5EF4-FFF2-40B4-BE49-F238E27FC236}">
                <a16:creationId xmlns:a16="http://schemas.microsoft.com/office/drawing/2014/main" id="{1726F20E-F423-459C-862C-004D2178A103}"/>
              </a:ext>
            </a:extLst>
          </p:cNvPr>
          <p:cNvSpPr/>
          <p:nvPr/>
        </p:nvSpPr>
        <p:spPr>
          <a:xfrm>
            <a:off x="80693" y="1225154"/>
            <a:ext cx="2008149" cy="305332"/>
          </a:xfrm>
          <a:prstGeom prst="roundRect">
            <a:avLst/>
          </a:prstGeom>
          <a:solidFill>
            <a:schemeClr val="accent6"/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50" b="1" dirty="0">
                <a:solidFill>
                  <a:schemeClr val="bg1"/>
                </a:solidFill>
              </a:rPr>
              <a:t>Chargée Amélioration Continue</a:t>
            </a:r>
          </a:p>
          <a:p>
            <a:pPr algn="ctr"/>
            <a:r>
              <a:rPr lang="fr-FR" sz="850" b="1" i="1" dirty="0">
                <a:solidFill>
                  <a:schemeClr val="bg1"/>
                </a:solidFill>
              </a:rPr>
              <a:t>Céline </a:t>
            </a:r>
            <a:r>
              <a:rPr lang="fr-FR" sz="850" b="1" i="1" dirty="0" err="1">
                <a:solidFill>
                  <a:schemeClr val="bg1"/>
                </a:solidFill>
              </a:rPr>
              <a:t>Vinante</a:t>
            </a:r>
            <a:endParaRPr lang="fr-FR" sz="850" i="1" dirty="0">
              <a:solidFill>
                <a:schemeClr val="bg1"/>
              </a:solidFill>
            </a:endParaRPr>
          </a:p>
        </p:txBody>
      </p:sp>
      <p:sp>
        <p:nvSpPr>
          <p:cNvPr id="25" name="ZoneTexte 24">
            <a:extLst>
              <a:ext uri="{FF2B5EF4-FFF2-40B4-BE49-F238E27FC236}">
                <a16:creationId xmlns:a16="http://schemas.microsoft.com/office/drawing/2014/main" id="{522B274A-0363-40E4-9EC1-7007B06AF3E8}"/>
              </a:ext>
            </a:extLst>
          </p:cNvPr>
          <p:cNvSpPr txBox="1"/>
          <p:nvPr/>
        </p:nvSpPr>
        <p:spPr>
          <a:xfrm>
            <a:off x="3131122" y="6108561"/>
            <a:ext cx="1233750" cy="58477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66CC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fr-FR" sz="800" b="1" dirty="0">
                <a:solidFill>
                  <a:schemeClr val="accent6">
                    <a:lumMod val="75000"/>
                  </a:schemeClr>
                </a:solidFill>
              </a:rPr>
              <a:t>Ingénieur conseil </a:t>
            </a:r>
          </a:p>
          <a:p>
            <a:r>
              <a:rPr lang="fr-FR" sz="800" b="1" dirty="0">
                <a:solidFill>
                  <a:schemeClr val="accent6">
                    <a:lumMod val="75000"/>
                  </a:schemeClr>
                </a:solidFill>
              </a:rPr>
              <a:t>Formation Continue </a:t>
            </a:r>
            <a:r>
              <a:rPr lang="fr-FR" sz="800" dirty="0"/>
              <a:t>Marion BARD</a:t>
            </a:r>
          </a:p>
          <a:p>
            <a:r>
              <a:rPr lang="fr-FR" sz="800" dirty="0"/>
              <a:t>Tel : +33 (0)4 76 01 26 02</a:t>
            </a:r>
          </a:p>
        </p:txBody>
      </p:sp>
      <p:cxnSp>
        <p:nvCxnSpPr>
          <p:cNvPr id="54" name="Connecteur : en angle 53">
            <a:extLst>
              <a:ext uri="{FF2B5EF4-FFF2-40B4-BE49-F238E27FC236}">
                <a16:creationId xmlns:a16="http://schemas.microsoft.com/office/drawing/2014/main" id="{2F20C942-5F65-4256-94E3-5566EFBA70AA}"/>
              </a:ext>
            </a:extLst>
          </p:cNvPr>
          <p:cNvCxnSpPr>
            <a:cxnSpLocks/>
            <a:stCxn id="16" idx="1"/>
            <a:endCxn id="39" idx="3"/>
          </p:cNvCxnSpPr>
          <p:nvPr/>
        </p:nvCxnSpPr>
        <p:spPr>
          <a:xfrm rot="10800000" flipV="1">
            <a:off x="2088843" y="783002"/>
            <a:ext cx="247919" cy="594818"/>
          </a:xfrm>
          <a:prstGeom prst="bentConnector3">
            <a:avLst/>
          </a:prstGeom>
          <a:ln w="9525" cap="flat" cmpd="sng" algn="ctr">
            <a:solidFill>
              <a:schemeClr val="accent6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71" name="Connecteur : en angle 70">
            <a:extLst>
              <a:ext uri="{FF2B5EF4-FFF2-40B4-BE49-F238E27FC236}">
                <a16:creationId xmlns:a16="http://schemas.microsoft.com/office/drawing/2014/main" id="{DB6E3231-0DB3-4809-A3A0-771C9C81B4E4}"/>
              </a:ext>
            </a:extLst>
          </p:cNvPr>
          <p:cNvCxnSpPr>
            <a:cxnSpLocks/>
          </p:cNvCxnSpPr>
          <p:nvPr/>
        </p:nvCxnSpPr>
        <p:spPr>
          <a:xfrm rot="16200000" flipH="1">
            <a:off x="4646778" y="1106954"/>
            <a:ext cx="336809" cy="1065765"/>
          </a:xfrm>
          <a:prstGeom prst="bentConnector3">
            <a:avLst>
              <a:gd name="adj1" fmla="val 52491"/>
            </a:avLst>
          </a:prstGeom>
          <a:ln w="6350"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7" name="Connecteur : en angle 76">
            <a:extLst>
              <a:ext uri="{FF2B5EF4-FFF2-40B4-BE49-F238E27FC236}">
                <a16:creationId xmlns:a16="http://schemas.microsoft.com/office/drawing/2014/main" id="{E30A7040-41B6-408E-A315-822A1F9F3D66}"/>
              </a:ext>
            </a:extLst>
          </p:cNvPr>
          <p:cNvCxnSpPr>
            <a:cxnSpLocks/>
          </p:cNvCxnSpPr>
          <p:nvPr/>
        </p:nvCxnSpPr>
        <p:spPr>
          <a:xfrm rot="5400000">
            <a:off x="3510344" y="1044155"/>
            <a:ext cx="336809" cy="1207103"/>
          </a:xfrm>
          <a:prstGeom prst="bentConnector3">
            <a:avLst/>
          </a:prstGeom>
          <a:ln w="6350"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9" name="Connecteur : en angle 78">
            <a:extLst>
              <a:ext uri="{FF2B5EF4-FFF2-40B4-BE49-F238E27FC236}">
                <a16:creationId xmlns:a16="http://schemas.microsoft.com/office/drawing/2014/main" id="{0768E8F5-6DB6-4BD1-891C-CF065504E520}"/>
              </a:ext>
            </a:extLst>
          </p:cNvPr>
          <p:cNvCxnSpPr>
            <a:cxnSpLocks/>
          </p:cNvCxnSpPr>
          <p:nvPr/>
        </p:nvCxnSpPr>
        <p:spPr>
          <a:xfrm rot="10800000" flipV="1">
            <a:off x="736273" y="1642783"/>
            <a:ext cx="2338923" cy="173328"/>
          </a:xfrm>
          <a:prstGeom prst="bentConnector2">
            <a:avLst/>
          </a:prstGeom>
          <a:ln w="6350"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2" name="Connecteur : en angle 81">
            <a:extLst>
              <a:ext uri="{FF2B5EF4-FFF2-40B4-BE49-F238E27FC236}">
                <a16:creationId xmlns:a16="http://schemas.microsoft.com/office/drawing/2014/main" id="{949E36EB-D05B-4720-8B47-5B5877475E66}"/>
              </a:ext>
            </a:extLst>
          </p:cNvPr>
          <p:cNvCxnSpPr>
            <a:cxnSpLocks/>
          </p:cNvCxnSpPr>
          <p:nvPr/>
        </p:nvCxnSpPr>
        <p:spPr>
          <a:xfrm>
            <a:off x="6832788" y="1644726"/>
            <a:ext cx="1483273" cy="197118"/>
          </a:xfrm>
          <a:prstGeom prst="bentConnector2">
            <a:avLst/>
          </a:prstGeom>
          <a:ln w="6350"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4" name="Connecteur : en angle 83">
            <a:extLst>
              <a:ext uri="{FF2B5EF4-FFF2-40B4-BE49-F238E27FC236}">
                <a16:creationId xmlns:a16="http://schemas.microsoft.com/office/drawing/2014/main" id="{C9882022-4C3C-48F5-BBF2-41DD8BE88C5A}"/>
              </a:ext>
            </a:extLst>
          </p:cNvPr>
          <p:cNvCxnSpPr>
            <a:cxnSpLocks/>
          </p:cNvCxnSpPr>
          <p:nvPr/>
        </p:nvCxnSpPr>
        <p:spPr>
          <a:xfrm>
            <a:off x="5288197" y="1643069"/>
            <a:ext cx="1548875" cy="197118"/>
          </a:xfrm>
          <a:prstGeom prst="bentConnector2">
            <a:avLst/>
          </a:prstGeom>
          <a:ln w="6350"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7" name="Connecteur droit avec flèche 86">
            <a:extLst>
              <a:ext uri="{FF2B5EF4-FFF2-40B4-BE49-F238E27FC236}">
                <a16:creationId xmlns:a16="http://schemas.microsoft.com/office/drawing/2014/main" id="{92A831D7-AC32-47E3-8590-E49DCAE67839}"/>
              </a:ext>
            </a:extLst>
          </p:cNvPr>
          <p:cNvCxnSpPr>
            <a:cxnSpLocks/>
            <a:stCxn id="36" idx="3"/>
            <a:endCxn id="37" idx="1"/>
          </p:cNvCxnSpPr>
          <p:nvPr/>
        </p:nvCxnSpPr>
        <p:spPr>
          <a:xfrm>
            <a:off x="7683145" y="804659"/>
            <a:ext cx="296230" cy="0"/>
          </a:xfrm>
          <a:prstGeom prst="straightConnector1">
            <a:avLst/>
          </a:prstGeom>
          <a:ln w="6350"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8" name="Rectangle 37">
            <a:extLst>
              <a:ext uri="{FF2B5EF4-FFF2-40B4-BE49-F238E27FC236}">
                <a16:creationId xmlns:a16="http://schemas.microsoft.com/office/drawing/2014/main" id="{B5F0B567-77FE-4AE4-A3B1-7AA3AB63FC14}"/>
              </a:ext>
            </a:extLst>
          </p:cNvPr>
          <p:cNvSpPr/>
          <p:nvPr/>
        </p:nvSpPr>
        <p:spPr>
          <a:xfrm>
            <a:off x="6265403" y="4416917"/>
            <a:ext cx="1140285" cy="95410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anchor="ctr">
            <a:spAutoFit/>
          </a:bodyPr>
          <a:lstStyle/>
          <a:p>
            <a:r>
              <a:rPr lang="fr-FR" sz="800" b="1" dirty="0">
                <a:solidFill>
                  <a:schemeClr val="accent6">
                    <a:lumMod val="75000"/>
                  </a:schemeClr>
                </a:solidFill>
              </a:rPr>
              <a:t>Chef de projet</a:t>
            </a:r>
          </a:p>
          <a:p>
            <a:r>
              <a:rPr lang="fr-FR" sz="800" dirty="0"/>
              <a:t>Claire WOLF</a:t>
            </a:r>
          </a:p>
          <a:p>
            <a:endParaRPr lang="fr-FR" sz="800" dirty="0"/>
          </a:p>
          <a:p>
            <a:r>
              <a:rPr lang="fr-FR" sz="800" b="1" dirty="0">
                <a:solidFill>
                  <a:schemeClr val="accent6">
                    <a:lumMod val="75000"/>
                  </a:schemeClr>
                </a:solidFill>
              </a:rPr>
              <a:t>Gestionnaire financière et administrative</a:t>
            </a:r>
          </a:p>
          <a:p>
            <a:r>
              <a:rPr lang="fr-FR" sz="800" dirty="0"/>
              <a:t>Aude REVENANT</a:t>
            </a:r>
            <a:endParaRPr lang="fr-FR" sz="800" dirty="0">
              <a:solidFill>
                <a:srgbClr val="FFFFFF"/>
              </a:solidFill>
            </a:endParaRPr>
          </a:p>
        </p:txBody>
      </p:sp>
      <p:sp>
        <p:nvSpPr>
          <p:cNvPr id="40" name="Rectangle : coins arrondis 39">
            <a:extLst>
              <a:ext uri="{FF2B5EF4-FFF2-40B4-BE49-F238E27FC236}">
                <a16:creationId xmlns:a16="http://schemas.microsoft.com/office/drawing/2014/main" id="{4BBAC12A-BA5D-44D7-BA23-1DD7AD472BA9}"/>
              </a:ext>
            </a:extLst>
          </p:cNvPr>
          <p:cNvSpPr/>
          <p:nvPr/>
        </p:nvSpPr>
        <p:spPr>
          <a:xfrm>
            <a:off x="6237501" y="4126752"/>
            <a:ext cx="1167359" cy="255232"/>
          </a:xfrm>
          <a:prstGeom prst="round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/>
          </a:p>
          <a:p>
            <a:pPr algn="ctr"/>
            <a:r>
              <a:rPr lang="fr-FR" sz="800" b="1" dirty="0"/>
              <a:t>Projets CMA</a:t>
            </a:r>
          </a:p>
          <a:p>
            <a:pPr algn="ctr"/>
            <a:endParaRPr lang="fr-FR" sz="800" b="1" dirty="0"/>
          </a:p>
        </p:txBody>
      </p:sp>
    </p:spTree>
    <p:extLst>
      <p:ext uri="{BB962C8B-B14F-4D97-AF65-F5344CB8AC3E}">
        <p14:creationId xmlns:p14="http://schemas.microsoft.com/office/powerpoint/2010/main" val="426463578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2050</TotalTime>
  <Words>677</Words>
  <Application>Microsoft Office PowerPoint</Application>
  <PresentationFormat>Affichage à l'écran (4:3)</PresentationFormat>
  <Paragraphs>176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4" baseType="lpstr">
      <vt:lpstr>Arial</vt:lpstr>
      <vt:lpstr>Calibri</vt:lpstr>
      <vt:lpstr>Thème Office</vt:lpstr>
      <vt:lpstr>Présentation PowerPoint</vt:lpstr>
    </vt:vector>
  </TitlesOfParts>
  <Company>UFR IM2AG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UFR IM2AG  Informatique, Mathématiques et Mathématiques Appliquées</dc:title>
  <dc:creator>Carol Pasanisi</dc:creator>
  <cp:lastModifiedBy>SOPHIE URBANC</cp:lastModifiedBy>
  <cp:revision>215</cp:revision>
  <cp:lastPrinted>2023-04-04T09:50:38Z</cp:lastPrinted>
  <dcterms:created xsi:type="dcterms:W3CDTF">2017-12-15T08:55:14Z</dcterms:created>
  <dcterms:modified xsi:type="dcterms:W3CDTF">2024-02-12T07:20:09Z</dcterms:modified>
</cp:coreProperties>
</file>