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3.xml" ContentType="application/vnd.openxmlformats-officedocument.drawingml.chartshapes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4.xml" ContentType="application/vnd.openxmlformats-officedocument.drawingml.chartshapes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5.xml" ContentType="application/vnd.openxmlformats-officedocument.drawingml.chartshapes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3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drawings/drawing6.xml" ContentType="application/vnd.openxmlformats-officedocument.drawingml.chartshapes+xml"/>
  <Override PartName="/ppt/charts/chart74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5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6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8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8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8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8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90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91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2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3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4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5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6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7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drawings/drawing7.xml" ContentType="application/vnd.openxmlformats-officedocument.drawingml.chartshapes+xml"/>
  <Override PartName="/ppt/charts/chart98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9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100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drawings/drawing8.xml" ContentType="application/vnd.openxmlformats-officedocument.drawingml.chartshapes+xml"/>
  <Override PartName="/ppt/charts/chart101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drawings/drawing9.xml" ContentType="application/vnd.openxmlformats-officedocument.drawingml.chartshapes+xml"/>
  <Override PartName="/ppt/charts/chart102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3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4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5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6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7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92" r:id="rId3"/>
    <p:sldId id="294" r:id="rId4"/>
    <p:sldId id="295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26" r:id="rId25"/>
    <p:sldId id="327" r:id="rId26"/>
    <p:sldId id="293" r:id="rId27"/>
    <p:sldId id="257" r:id="rId28"/>
    <p:sldId id="258" r:id="rId29"/>
    <p:sldId id="259" r:id="rId30"/>
    <p:sldId id="260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320" r:id="rId54"/>
    <p:sldId id="322" r:id="rId55"/>
    <p:sldId id="324" r:id="rId56"/>
    <p:sldId id="323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8.xml"/><Relationship Id="rId1" Type="http://schemas.microsoft.com/office/2011/relationships/chartStyle" Target="style98.xml"/><Relationship Id="rId4" Type="http://schemas.openxmlformats.org/officeDocument/2006/relationships/chartUserShapes" Target="../drawings/drawing8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chartUserShapes" Target="../drawings/drawing9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2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3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4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5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6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7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4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7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5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6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7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9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0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1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2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chartUserShapes" Target="../drawings/drawing6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5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6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7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8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9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0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chartUserShapes" Target="../drawings/drawing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prod.ad.u-ga.fr\partage\Services\IM2AG\Service-Formation\LAURENCE\Laurence\Lucas%20travail\Extraction%202017-2018%20par%20parcours%20(R&#233;cup&#233;r&#233;).xlsx" TargetMode="External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1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Rapport Laboratoire/Entreprise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0A-429F-85AA-1F56E8FD3B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00A-429F-85AA-1F56E8FD3B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00A-429F-85AA-1F56E8FD3B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0A-429F-85AA-1F56E8FD3B73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31925925925929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0A-429F-85AA-1F56E8FD3B73}"/>
                </c:ext>
              </c:extLst>
            </c:dLbl>
            <c:dLbl>
              <c:idx val="1"/>
              <c:layout>
                <c:manualLayout>
                  <c:x val="7.0555555555555554E-3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0A-429F-85AA-1F56E8FD3B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600A-429F-85AA-1F56E8FD3B73}"/>
                </c:ext>
              </c:extLst>
            </c:dLbl>
            <c:dLbl>
              <c:idx val="3"/>
              <c:layout>
                <c:manualLayout>
                  <c:x val="2.3518518518518477E-2"/>
                  <c:y val="7.8395061728395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0A-429F-85AA-1F56E8FD3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A-429F-85AA-1F56E8FD3B7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>
        <c:manualLayout>
          <c:xMode val="edge"/>
          <c:yMode val="edge"/>
          <c:x val="0.20582166666666668"/>
          <c:y val="4.2376543209876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79-464F-ADEB-964E9C980E4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79-464F-ADEB-964E9C980E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79-464F-ADEB-964E9C980E4E}"/>
                </c:ext>
              </c:extLst>
            </c:dLbl>
            <c:dLbl>
              <c:idx val="1"/>
              <c:layout>
                <c:manualLayout>
                  <c:x val="-0.24459259259259258"/>
                  <c:y val="-7.0555555555555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 err="1" smtClean="0">
                        <a:solidFill>
                          <a:schemeClr val="accent1"/>
                        </a:solidFill>
                      </a:rPr>
                      <a:t>Laboratoire</a:t>
                    </a:r>
                    <a:r>
                      <a:rPr lang="en-US" sz="160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A8D6FC7B-CCB5-4438-B669-869704111438}" type="PERCENTAGE">
                      <a:rPr lang="en-US" sz="1600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79-464F-ADEB-964E9C980E4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MIAGE'!$F$7:$F$8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MIAGE'!$G$7:$G$8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9-464F-ADEB-964E9C980E4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45-44CD-940C-E3049EDABD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45-44CD-940C-E3049EDABD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45-44CD-940C-E3049EDABD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45-44CD-940C-E3049EDABDF0}"/>
              </c:ext>
            </c:extLst>
          </c:dPt>
          <c:dLbls>
            <c:dLbl>
              <c:idx val="0"/>
              <c:layout>
                <c:manualLayout>
                  <c:x val="0.2975092592592592"/>
                  <c:y val="-1.5679012345679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86C04A-862A-4B45-AE39-F6FBAB1D8848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F3E6D215-FA94-4C8A-9352-86CBFF83D6BF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/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5277777777779"/>
                      <c:h val="0.31797037037037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45-44CD-940C-E3049EDABD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E45-44CD-940C-E3049EDABD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E45-44CD-940C-E3049EDABD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E45-44CD-940C-E3049EDABD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'MAGISTERE 1'!$P$10:$P$13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'MAGISTERE 1'!$Q$10:$Q$13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45-44CD-940C-E3049EDABD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7E-4640-9401-13D1A3852E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7E-4640-9401-13D1A3852E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7E-4640-9401-13D1A3852E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7E-4640-9401-13D1A3852E6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7E-4640-9401-13D1A3852E6B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7E-4640-9401-13D1A3852E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7E-4640-9401-13D1A3852E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C7E-4640-9401-13D1A3852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130</c:v>
                </c:pt>
                <c:pt idx="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E-4640-9401-13D1A3852E6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Secetur géographique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CE-4292-9C18-BA2C2FA8FF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CE-4292-9C18-BA2C2FA8FF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ACE-4292-9C18-BA2C2FA8FF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CE-4292-9C18-BA2C2FA8FF71}"/>
              </c:ext>
            </c:extLst>
          </c:dPt>
          <c:dLbls>
            <c:dLbl>
              <c:idx val="0"/>
              <c:layout>
                <c:manualLayout>
                  <c:x val="-2.8222222222222308E-2"/>
                  <c:y val="-2.7438425925925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3907407407408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ACE-4292-9C18-BA2C2FA8FF71}"/>
                </c:ext>
              </c:extLst>
            </c:dLbl>
            <c:dLbl>
              <c:idx val="1"/>
              <c:layout>
                <c:manualLayout>
                  <c:x val="1.1759259259259238E-2"/>
                  <c:y val="6.6635802469135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91018518518519"/>
                      <c:h val="0.27138425925925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CE-4292-9C18-BA2C2FA8FF71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CE-4292-9C18-BA2C2FA8FF71}"/>
                </c:ext>
              </c:extLst>
            </c:dLbl>
            <c:dLbl>
              <c:idx val="3"/>
              <c:layout>
                <c:manualLayout>
                  <c:x val="-1.881481481481477E-2"/>
                  <c:y val="1.5679012345679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CE-4292-9C18-BA2C2FA8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251</c:v>
                </c:pt>
                <c:pt idx="1">
                  <c:v>27</c:v>
                </c:pt>
                <c:pt idx="2">
                  <c:v>40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E-4292-9C18-BA2C2FA8FF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054-4FC3-A69A-A442981AB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F6F-4CE7-A2CC-15F1454A65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54-4FC3-A69A-A442981AB1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6F-4CE7-A2CC-15F1454A65AD}"/>
              </c:ext>
            </c:extLst>
          </c:dPt>
          <c:dLbls>
            <c:dLbl>
              <c:idx val="0"/>
              <c:layout>
                <c:manualLayout>
                  <c:x val="1.6462962962962964E-2"/>
                  <c:y val="9.4074074074074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54-4FC3-A69A-A442981AB1A7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6F-4CE7-A2CC-15F1454A65AD}"/>
                </c:ext>
              </c:extLst>
            </c:dLbl>
            <c:dLbl>
              <c:idx val="2"/>
              <c:layout>
                <c:manualLayout>
                  <c:x val="-9.4074074074074945E-3"/>
                  <c:y val="5.487654320987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54-4FC3-A69A-A442981AB1A7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6F-4CE7-A2CC-15F1454A65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42</c:v>
                </c:pt>
                <c:pt idx="1">
                  <c:v>34</c:v>
                </c:pt>
                <c:pt idx="2">
                  <c:v>20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4-4FC3-A69A-A442981AB1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7E-4640-9401-13D1A3852E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7E-4640-9401-13D1A3852E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7E-4640-9401-13D1A3852E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7E-4640-9401-13D1A3852E6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7E-4640-9401-13D1A3852E6B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7E-4640-9401-13D1A3852E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7E-4640-9401-13D1A3852E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C7E-4640-9401-13D1A3852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227</c:v>
                </c:pt>
                <c:pt idx="1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E-4640-9401-13D1A3852E6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Secetur géographique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CE-4292-9C18-BA2C2FA8FF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CE-4292-9C18-BA2C2FA8FF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ACE-4292-9C18-BA2C2FA8FF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CE-4292-9C18-BA2C2FA8FF71}"/>
              </c:ext>
            </c:extLst>
          </c:dPt>
          <c:dLbls>
            <c:dLbl>
              <c:idx val="0"/>
              <c:layout>
                <c:manualLayout>
                  <c:x val="-2.8222222222222308E-2"/>
                  <c:y val="-2.7438425925925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3907407407408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ACE-4292-9C18-BA2C2FA8FF71}"/>
                </c:ext>
              </c:extLst>
            </c:dLbl>
            <c:dLbl>
              <c:idx val="1"/>
              <c:layout>
                <c:manualLayout>
                  <c:x val="1.1759259259259238E-2"/>
                  <c:y val="6.6635802469135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91018518518519"/>
                      <c:h val="0.27138425925925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CE-4292-9C18-BA2C2FA8FF71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CE-4292-9C18-BA2C2FA8FF71}"/>
                </c:ext>
              </c:extLst>
            </c:dLbl>
            <c:dLbl>
              <c:idx val="3"/>
              <c:layout>
                <c:manualLayout>
                  <c:x val="-1.881481481481477E-2"/>
                  <c:y val="1.5679012345679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CE-4292-9C18-BA2C2FA8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443</c:v>
                </c:pt>
                <c:pt idx="1">
                  <c:v>65</c:v>
                </c:pt>
                <c:pt idx="2">
                  <c:v>70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E-4292-9C18-BA2C2FA8FF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054-4FC3-A69A-A442981AB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F6F-4CE7-A2CC-15F1454A65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54-4FC3-A69A-A442981AB1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6F-4CE7-A2CC-15F1454A65AD}"/>
              </c:ext>
            </c:extLst>
          </c:dPt>
          <c:dLbls>
            <c:dLbl>
              <c:idx val="0"/>
              <c:layout>
                <c:manualLayout>
                  <c:x val="1.6462962962962964E-2"/>
                  <c:y val="9.4074074074074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54-4FC3-A69A-A442981AB1A7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6F-4CE7-A2CC-15F1454A65AD}"/>
                </c:ext>
              </c:extLst>
            </c:dLbl>
            <c:dLbl>
              <c:idx val="2"/>
              <c:layout>
                <c:manualLayout>
                  <c:x val="-9.4074074074074945E-3"/>
                  <c:y val="5.487654320987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54-4FC3-A69A-A442981AB1A7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6F-4CE7-A2CC-15F1454A65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76</c:v>
                </c:pt>
                <c:pt idx="1">
                  <c:v>76</c:v>
                </c:pt>
                <c:pt idx="2">
                  <c:v>41</c:v>
                </c:pt>
                <c:pt idx="3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4-4FC3-A69A-A442981AB1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31-400B-8063-5108D71D5E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31-400B-8063-5108D71D5E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31-400B-8063-5108D71D5E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31-400B-8063-5108D71D5EC7}"/>
              </c:ext>
            </c:extLst>
          </c:dPt>
          <c:dLbls>
            <c:dLbl>
              <c:idx val="0"/>
              <c:layout>
                <c:manualLayout>
                  <c:x val="-1.4111111111111111E-2"/>
                  <c:y val="2.5741975308641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31-400B-8063-5108D71D5EC7}"/>
                </c:ext>
              </c:extLst>
            </c:dLbl>
            <c:dLbl>
              <c:idx val="1"/>
              <c:layout>
                <c:manualLayout>
                  <c:x val="-2.8984078383902561E-3"/>
                  <c:y val="2.6853764337425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31-400B-8063-5108D71D5E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31-400B-8063-5108D71D5E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D31-400B-8063-5108D71D5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31-400B-8063-5108D71D5E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E8E-4EA1-939C-3DC3F19FB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E8E-4EA1-939C-3DC3F19FB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E8E-4EA1-939C-3DC3F19FBB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E8E-4EA1-939C-3DC3F19FBB30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8E-4EA1-939C-3DC3F19FBB30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8E-4EA1-939C-3DC3F19FBB30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8E-4EA1-939C-3DC3F19FBB30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8E-4EA1-939C-3DC3F19FB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E-4EA1-939C-3DC3F19FBB3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60-4B35-911C-505967A375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560-4B35-911C-505967A375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60-4B35-911C-505967A375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560-4B35-911C-505967A375B7}"/>
              </c:ext>
            </c:extLst>
          </c:dPt>
          <c:dLbls>
            <c:dLbl>
              <c:idx val="0"/>
              <c:layout>
                <c:manualLayout>
                  <c:x val="0.2445925925925925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20148148148149"/>
                      <c:h val="0.241417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60-4B35-911C-505967A375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60-4B35-911C-505967A375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60-4B35-911C-505967A375B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60-4B35-911C-505967A375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0-4B35-911C-505967A375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8C-41D1-A0B9-BFA6E78D64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8C-41D1-A0B9-BFA6E78D64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8C-41D1-A0B9-BFA6E78D64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8C-41D1-A0B9-BFA6E78D64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8C-41D1-A0B9-BFA6E78D64D4}"/>
                </c:ext>
              </c:extLst>
            </c:dLbl>
            <c:dLbl>
              <c:idx val="1"/>
              <c:layout>
                <c:manualLayout>
                  <c:x val="-1.6861296296296298E-2"/>
                  <c:y val="4.0246913580246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8C-41D1-A0B9-BFA6E78D64D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8C-41D1-A0B9-BFA6E78D64D4}"/>
                </c:ext>
              </c:extLst>
            </c:dLbl>
            <c:dLbl>
              <c:idx val="3"/>
              <c:layout>
                <c:manualLayout>
                  <c:x val="0.26238883892411724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8C-41D1-A0B9-BFA6E78D6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Très petite</c:v>
                </c:pt>
                <c:pt idx="1">
                  <c:v>Petite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8C-41D1-A0B9-BFA6E78D64D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9F9-4560-A01A-E58F8969C0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F9-4560-A01A-E58F8969C0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F9-4560-A01A-E58F8969C0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9F9-4560-A01A-E58F8969C09C}"/>
              </c:ext>
            </c:extLst>
          </c:dPt>
          <c:dLbls>
            <c:dLbl>
              <c:idx val="0"/>
              <c:layout>
                <c:manualLayout>
                  <c:x val="5.8796296296296298E-2"/>
                  <c:y val="-6.2716049382716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F9-4560-A01A-E58F8969C09C}"/>
                </c:ext>
              </c:extLst>
            </c:dLbl>
            <c:dLbl>
              <c:idx val="1"/>
              <c:layout>
                <c:manualLayout>
                  <c:x val="9.4074074074073644E-3"/>
                  <c:y val="3.1358024691358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F9-4560-A01A-E58F8969C09C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F9-4560-A01A-E58F8969C09C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F9-4560-A01A-E58F8969C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9-4560-A01A-E58F8969C09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5B-496D-8744-8DAF0CFC5A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C5B-496D-8744-8DAF0CFC5A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5B-496D-8744-8DAF0CFC5A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C5B-496D-8744-8DAF0CFC5A52}"/>
              </c:ext>
            </c:extLst>
          </c:dPt>
          <c:dLbls>
            <c:dLbl>
              <c:idx val="0"/>
              <c:layout>
                <c:manualLayout>
                  <c:x val="0.24341666666666667"/>
                  <c:y val="-3.1358024691358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57851851851851"/>
                      <c:h val="0.20267098765432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5B-496D-8744-8DAF0CFC5A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C5B-496D-8744-8DAF0CFC5A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C5B-496D-8744-8DAF0CFC5A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C5B-496D-8744-8DAF0CFC5A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96D-8744-8DAF0CFC5A5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56-4CEE-9FEA-662BDE1C0A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56-4CEE-9FEA-662BDE1C0A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56-4CEE-9FEA-662BDE1C0A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56-4CEE-9FEA-662BDE1C0A1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56-4CEE-9FEA-662BDE1C0A1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56-4CEE-9FEA-662BDE1C0A14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56-4CEE-9FEA-662BDE1C0A14}"/>
                </c:ext>
              </c:extLst>
            </c:dLbl>
            <c:dLbl>
              <c:idx val="3"/>
              <c:layout>
                <c:manualLayout>
                  <c:x val="2.1558392930913854E-17"/>
                  <c:y val="-0.21558641975308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556-4CEE-9FEA-662BDE1C0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56-4CEE-9FEA-662BDE1C0A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C9-4D52-AF26-01A574E989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5C9-4D52-AF26-01A574E989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C9-4D52-AF26-01A574E989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5C9-4D52-AF26-01A574E989FE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C9-4D52-AF26-01A574E989FE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C9-4D52-AF26-01A574E989FE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C9-4D52-AF26-01A574E989FE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C9-4D52-AF26-01A574E9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9-4D52-AF26-01A574E989F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4B-4854-B2CE-78399F4632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34B-4854-B2CE-78399F4632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4B-4854-B2CE-78399F4632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34B-4854-B2CE-78399F46326F}"/>
              </c:ext>
            </c:extLst>
          </c:dPt>
          <c:dLbls>
            <c:dLbl>
              <c:idx val="0"/>
              <c:layout>
                <c:manualLayout>
                  <c:x val="-2.116657407407416E-2"/>
                  <c:y val="-4.31171296296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2081481481481"/>
                      <c:h val="0.245788271604938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4B-4854-B2CE-78399F46326F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4B-4854-B2CE-78399F46326F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4B-4854-B2CE-78399F46326F}"/>
                </c:ext>
              </c:extLst>
            </c:dLbl>
            <c:dLbl>
              <c:idx val="3"/>
              <c:layout>
                <c:manualLayout>
                  <c:x val="1.6462962962962964E-2"/>
                  <c:y val="1.5679012345679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4B-4854-B2CE-78399F463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B-4854-B2CE-78399F46326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</a:t>
            </a:r>
            <a:r>
              <a:rPr lang="en-US" sz="1600" dirty="0" err="1">
                <a:solidFill>
                  <a:schemeClr val="tx1"/>
                </a:solidFill>
              </a:rPr>
              <a:t>Laboratoire</a:t>
            </a:r>
            <a:r>
              <a:rPr lang="en-US" sz="1600" dirty="0">
                <a:solidFill>
                  <a:schemeClr val="tx1"/>
                </a:solidFill>
              </a:rPr>
              <a:t>/ </a:t>
            </a:r>
            <a:r>
              <a:rPr lang="en-US" sz="1600" dirty="0" err="1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39-4259-8D0D-5DA1E06643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039-4259-8D0D-5DA1E06643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39-4259-8D0D-5DA1E06643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039-4259-8D0D-5DA1E0664307}"/>
              </c:ext>
            </c:extLst>
          </c:dPt>
          <c:dLbls>
            <c:dLbl>
              <c:idx val="0"/>
              <c:layout>
                <c:manualLayout>
                  <c:x val="1.1759259259259259E-2"/>
                  <c:y val="7.0555555555555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39-4259-8D0D-5DA1E06643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039-4259-8D0D-5DA1E06643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039-4259-8D0D-5DA1E06643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9039-4259-8D0D-5DA1E0664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9-4259-8D0D-5DA1E06643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76-4E45-B01A-A522F27EE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76-4E45-B01A-A522F27EE1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76-4E45-B01A-A522F27EE1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076-4E45-B01A-A522F27EE13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76-4E45-B01A-A522F27EE13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76-4E45-B01A-A522F27EE134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76-4E45-B01A-A522F27EE134}"/>
                </c:ext>
              </c:extLst>
            </c:dLbl>
            <c:dLbl>
              <c:idx val="3"/>
              <c:layout>
                <c:manualLayout>
                  <c:x val="-2.3518518518518949E-3"/>
                  <c:y val="-7.44753086419751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76-4E45-B01A-A522F27EE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E45-B01A-A522F27EE1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B6-4478-B08C-2E1D100D26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B6-4478-B08C-2E1D100D26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B6-4478-B08C-2E1D100D26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2B6-4478-B08C-2E1D100D2657}"/>
              </c:ext>
            </c:extLst>
          </c:dPt>
          <c:dLbls>
            <c:dLbl>
              <c:idx val="0"/>
              <c:layout>
                <c:manualLayout>
                  <c:x val="3.9981481481481479E-2"/>
                  <c:y val="4.311728395061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B6-4478-B08C-2E1D100D2657}"/>
                </c:ext>
              </c:extLst>
            </c:dLbl>
            <c:dLbl>
              <c:idx val="1"/>
              <c:layout>
                <c:manualLayout>
                  <c:x val="-2.9577592592592593E-2"/>
                  <c:y val="-7.839506172839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B6-4478-B08C-2E1D100D2657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B6-4478-B08C-2E1D100D2657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B6-4478-B08C-2E1D100D2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6-4478-B08C-2E1D100D265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072-4D55-89E8-A4186B5F69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72-4D55-89E8-A4186B5F69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072-4D55-89E8-A4186B5F69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72-4D55-89E8-A4186B5F6987}"/>
              </c:ext>
            </c:extLst>
          </c:dPt>
          <c:dLbls>
            <c:dLbl>
              <c:idx val="0"/>
              <c:layout>
                <c:manualLayout>
                  <c:x val="4.938888888888880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71907407407407"/>
                      <c:h val="0.279713580246913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072-4D55-89E8-A4186B5F6987}"/>
                </c:ext>
              </c:extLst>
            </c:dLbl>
            <c:dLbl>
              <c:idx val="1"/>
              <c:layout>
                <c:manualLayout>
                  <c:x val="2.1166666666666667E-2"/>
                  <c:y val="3.1358024691358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72-4D55-89E8-A4186B5F6987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72-4D55-89E8-A4186B5F6987}"/>
                </c:ext>
              </c:extLst>
            </c:dLbl>
            <c:dLbl>
              <c:idx val="3"/>
              <c:layout>
                <c:manualLayout>
                  <c:x val="4.9388888888888802E-2"/>
                  <c:y val="2.3518518518518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72-4D55-89E8-A4186B5F6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D55-89E8-A4186B5F69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76-4E45-B01A-A522F27EE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76-4E45-B01A-A522F27EE1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76-4E45-B01A-A522F27EE1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076-4E45-B01A-A522F27EE13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76-4E45-B01A-A522F27EE13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76-4E45-B01A-A522F27EE134}"/>
                </c:ext>
              </c:extLst>
            </c:dLbl>
            <c:dLbl>
              <c:idx val="2"/>
              <c:layout>
                <c:manualLayout>
                  <c:x val="-7.055555555555555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76-4E45-B01A-A522F27EE134}"/>
                </c:ext>
              </c:extLst>
            </c:dLbl>
            <c:dLbl>
              <c:idx val="3"/>
              <c:layout>
                <c:manualLayout>
                  <c:x val="8.4666666666666668E-2"/>
                  <c:y val="-0.197842901234567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76-4E45-B01A-A522F27EE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E45-B01A-A522F27EE1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Entreprise/Laboratoire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E9-489D-9E2C-71B5F76973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E9-489D-9E2C-71B5F76973A7}"/>
              </c:ext>
            </c:extLst>
          </c:dPt>
          <c:dLbls>
            <c:dLbl>
              <c:idx val="0"/>
              <c:layout>
                <c:manualLayout>
                  <c:x val="5.5555555555555552E-2"/>
                  <c:y val="3.9537037037037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50E9-489D-9E2C-71B5F76973A7}"/>
                </c:ext>
              </c:extLst>
            </c:dLbl>
            <c:dLbl>
              <c:idx val="1"/>
              <c:layout>
                <c:manualLayout>
                  <c:x val="-0.21388888888888891"/>
                  <c:y val="-0.10185185185185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50E9-489D-9E2C-71B5F7697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'M1 MIAGE'!$G$52:$G$53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'M1 MIAGE'!$H$52:$H$53</c:f>
              <c:numCache>
                <c:formatCode>General</c:formatCode>
                <c:ptCount val="2"/>
                <c:pt idx="0">
                  <c:v>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E9-489D-9E2C-71B5F76973A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3B-4863-96CC-D552B361DC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C3B-4863-96CC-D552B361DC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3B-4863-96CC-D552B361DC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C3B-4863-96CC-D552B361DCBE}"/>
              </c:ext>
            </c:extLst>
          </c:dPt>
          <c:dLbls>
            <c:dLbl>
              <c:idx val="0"/>
              <c:layout>
                <c:manualLayout>
                  <c:x val="-2.116657407407416E-2"/>
                  <c:y val="-1.1759413580246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9303703703703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3B-4863-96CC-D552B361DCBE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3B-4863-96CC-D552B361DCBE}"/>
                </c:ext>
              </c:extLst>
            </c:dLbl>
            <c:dLbl>
              <c:idx val="2"/>
              <c:layout>
                <c:manualLayout>
                  <c:x val="4.3116785861827708E-17"/>
                  <c:y val="1.567901234567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3B-4863-96CC-D552B361DCBE}"/>
                </c:ext>
              </c:extLst>
            </c:dLbl>
            <c:dLbl>
              <c:idx val="3"/>
              <c:layout>
                <c:manualLayout>
                  <c:x val="4.2333333333333334E-2"/>
                  <c:y val="2.7438271604938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3B-4863-96CC-D552B361D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36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B-4863-96CC-D552B361DCB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layout>
                <c:manualLayout>
                  <c:x val="4.468518518518518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7.0555555555555554E-3"/>
                  <c:y val="-0.14895061728395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13-4860-AF2F-A02353A884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813-4860-AF2F-A02353A884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13-4860-AF2F-A02353A884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813-4860-AF2F-A02353A884CB}"/>
              </c:ext>
            </c:extLst>
          </c:dPt>
          <c:dLbls>
            <c:dLbl>
              <c:idx val="0"/>
              <c:layout>
                <c:manualLayout>
                  <c:x val="0"/>
                  <c:y val="5.487654320987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13-4860-AF2F-A02353A884CB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13-4860-AF2F-A02353A884CB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13-4860-AF2F-A02353A884CB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13-4860-AF2F-A02353A88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3-4860-AF2F-A02353A884C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0B-4B1E-B87E-5123C37255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0B-4B1E-B87E-5123C37255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0B-4B1E-B87E-5123C37255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30B-4B1E-B87E-5123C372559C}"/>
              </c:ext>
            </c:extLst>
          </c:dPt>
          <c:dLbls>
            <c:dLbl>
              <c:idx val="0"/>
              <c:layout>
                <c:manualLayout>
                  <c:x val="-2.587037037037037E-2"/>
                  <c:y val="0.15287052469135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81925925925926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0B-4B1E-B87E-5123C372559C}"/>
                </c:ext>
              </c:extLst>
            </c:dLbl>
            <c:dLbl>
              <c:idx val="1"/>
              <c:layout>
                <c:manualLayout>
                  <c:x val="-1.1759259259259259E-2"/>
                  <c:y val="-4.311728395061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0B-4B1E-B87E-5123C372559C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0B-4B1E-B87E-5123C372559C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0B-4B1E-B87E-5123C3725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B-4B1E-B87E-5123C372559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-9.4074074074074945E-3"/>
                  <c:y val="3.91975308641975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3.5277777777777776E-2"/>
                  <c:y val="-6.6635802469135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6B-4522-903D-3EA61E2B53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96B-4522-903D-3EA61E2B53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6B-4522-903D-3EA61E2B53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96B-4522-903D-3EA61E2B5317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2296296296291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6B-4522-903D-3EA61E2B53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96B-4522-903D-3EA61E2B5317}"/>
                </c:ext>
              </c:extLst>
            </c:dLbl>
            <c:dLbl>
              <c:idx val="2"/>
              <c:layout>
                <c:manualLayout>
                  <c:x val="-7.0555555555555987E-3"/>
                  <c:y val="1.1759259259259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6B-4522-903D-3EA61E2B5317}"/>
                </c:ext>
              </c:extLst>
            </c:dLbl>
            <c:dLbl>
              <c:idx val="3"/>
              <c:layout>
                <c:manualLayout>
                  <c:x val="9.407407407407321E-3"/>
                  <c:y val="2.7438271604938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6B-4522-903D-3EA61E2B5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24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B-4522-903D-3EA61E2B531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88-4788-A243-CDBCA76E5E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388-4788-A243-CDBCA76E5E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88-4788-A243-CDBCA76E5E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388-4788-A243-CDBCA76E5EB3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88-4788-A243-CDBCA76E5EB3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88-4788-A243-CDBCA76E5EB3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88-4788-A243-CDBCA76E5EB3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88-4788-A243-CDBCA76E5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8-4788-A243-CDBCA76E5EB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C4-4A16-B9D0-CC3CC0340A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2C4-4A16-B9D0-CC3CC0340A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C4-4A16-B9D0-CC3CC0340A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2C4-4A16-B9D0-CC3CC0340A69}"/>
              </c:ext>
            </c:extLst>
          </c:dPt>
          <c:dLbls>
            <c:dLbl>
              <c:idx val="0"/>
              <c:layout>
                <c:manualLayout>
                  <c:x val="-8.7018518518518523E-2"/>
                  <c:y val="0.23126558641975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26981481481483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C4-4A16-B9D0-CC3CC0340A69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C4-4A16-B9D0-CC3CC0340A69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C4-4A16-B9D0-CC3CC0340A69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C4-4A16-B9D0-CC3CC0340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4-4A16-B9D0-CC3CC0340A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-1.8814814814814815E-2"/>
                  <c:y val="-1.9598765432098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layout>
                <c:manualLayout>
                  <c:x val="4.7037037037037039E-3"/>
                  <c:y val="-3.52777777777779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9.4074074074074077E-3"/>
                  <c:y val="-4.311728395061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1">
                  <c:v>4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02-4DE6-81B6-90E0867FE7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A02-4DE6-81B6-90E0867FE7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02-4DE6-81B6-90E0867FE7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A02-4DE6-81B6-90E0867FE79E}"/>
              </c:ext>
            </c:extLst>
          </c:dPt>
          <c:dLbls>
            <c:dLbl>
              <c:idx val="0"/>
              <c:layout>
                <c:manualLayout>
                  <c:x val="2.3518518518518519E-3"/>
                  <c:y val="6.663580246913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02-4DE6-81B6-90E0867FE79E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02-4DE6-81B6-90E0867FE79E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02-4DE6-81B6-90E0867FE79E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02-4DE6-81B6-90E0867FE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2-4DE6-81B6-90E0867FE79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50-4936-BBFA-780D1795AF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C50-4936-BBFA-780D1795AF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50-4936-BBFA-780D1795A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C50-4936-BBFA-780D1795AF74}"/>
              </c:ext>
            </c:extLst>
          </c:dPt>
          <c:dLbls>
            <c:dLbl>
              <c:idx val="0"/>
              <c:layout>
                <c:manualLayout>
                  <c:x val="3.175E-2"/>
                  <c:y val="-1.1759413580246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73851851851854"/>
                      <c:h val="0.31797037037037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50-4936-BBFA-780D1795AF74}"/>
                </c:ext>
              </c:extLst>
            </c:dLbl>
            <c:dLbl>
              <c:idx val="1"/>
              <c:layout>
                <c:manualLayout>
                  <c:x val="9.4074074074074077E-3"/>
                  <c:y val="8.6234567901234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50-4936-BBFA-780D1795AF74}"/>
                </c:ext>
              </c:extLst>
            </c:dLbl>
            <c:dLbl>
              <c:idx val="2"/>
              <c:layout>
                <c:manualLayout>
                  <c:x val="2.3518518518518086E-3"/>
                  <c:y val="3.9197530864197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50-4936-BBFA-780D1795AF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C50-4936-BBFA-780D1795A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0-4936-BBFA-780D1795AF7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2.8222222222222221E-2"/>
                  <c:y val="4.1451851851851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3.5277777777777693E-2"/>
                  <c:y val="5.6836574074074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567962962962979E-2"/>
                      <c:h val="0.14965617283950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layout>
                <c:manualLayout>
                  <c:x val="-2.5870370370370457E-2"/>
                  <c:y val="-7.83950617283957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4.7037037037037039E-3"/>
                  <c:y val="4.7037037037036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10-45A2-849D-623F012F13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B10-45A2-849D-623F012F13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10-45A2-849D-623F012F13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B10-45A2-849D-623F012F137D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10-45A2-849D-623F012F137D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10-45A2-849D-623F012F137D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10-45A2-849D-623F012F137D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10-45A2-849D-623F012F1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0-45A2-849D-623F012F137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AB-4545-BC17-B751549087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AB-4545-BC17-B751549087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EAB-4545-BC17-B751549087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EAB-4545-BC17-B7515490876E}"/>
              </c:ext>
            </c:extLst>
          </c:dPt>
          <c:dLbls>
            <c:dLbl>
              <c:idx val="0"/>
              <c:layout>
                <c:manualLayout>
                  <c:x val="2.1166666666666667E-2"/>
                  <c:y val="-2.7438425925925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81925925925926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AB-4545-BC17-B7515490876E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AB-4545-BC17-B7515490876E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AB-4545-BC17-B7515490876E}"/>
                </c:ext>
              </c:extLst>
            </c:dLbl>
            <c:dLbl>
              <c:idx val="3"/>
              <c:layout>
                <c:manualLayout>
                  <c:x val="2.3518518518518519E-3"/>
                  <c:y val="2.7438271604938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AB-4545-BC17-B75154908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29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545-BC17-B7515490876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AE4-46AB-A950-361D204E5F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E4-46AB-A950-361D204E5F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E4-46AB-A950-361D204E5F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AE4-46AB-A950-361D204E5FDC}"/>
              </c:ext>
            </c:extLst>
          </c:dPt>
          <c:dLbls>
            <c:dLbl>
              <c:idx val="0"/>
              <c:layout>
                <c:manualLayout>
                  <c:x val="-0.22342592592592597"/>
                  <c:y val="-5.8796296296296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E4-46AB-A950-361D204E5F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E4-46AB-A950-361D204E5FD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AE4-46AB-A950-361D204E5FD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AE4-46AB-A950-361D204E5FD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4-46AB-A950-361D204E5FD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5C-44A6-A3B3-8AF5404A43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15C-44A6-A3B3-8AF5404A43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5C-44A6-A3B3-8AF5404A43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15C-44A6-A3B3-8AF5404A4365}"/>
              </c:ext>
            </c:extLst>
          </c:dPt>
          <c:dLbls>
            <c:dLbl>
              <c:idx val="0"/>
              <c:layout>
                <c:manualLayout>
                  <c:x val="-3.5277685185185273E-2"/>
                  <c:y val="7.8396604938271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44222222222219"/>
                      <c:h val="0.31797037037037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5C-44A6-A3B3-8AF5404A4365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5C-44A6-A3B3-8AF5404A4365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5C-44A6-A3B3-8AF5404A4365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5C-44A6-A3B3-8AF5404A4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C-44A6-A3B3-8AF5404A436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DD-4BEB-BB36-8F037C6FD3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DD-4BEB-BB36-8F037C6FD3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DD-4BEB-BB36-8F037C6FD3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DD-4BEB-BB36-8F037C6FD34F}"/>
              </c:ext>
            </c:extLst>
          </c:dPt>
          <c:dLbls>
            <c:dLbl>
              <c:idx val="0"/>
              <c:layout>
                <c:manualLayout>
                  <c:x val="-7.7611111111111117E-2"/>
                  <c:y val="-8.6234567901234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DD-4BEB-BB36-8F037C6FD3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DD-4BEB-BB36-8F037C6FD34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1DD-4BEB-BB36-8F037C6FD34F}"/>
                </c:ext>
              </c:extLst>
            </c:dLbl>
            <c:dLbl>
              <c:idx val="3"/>
              <c:layout>
                <c:manualLayout>
                  <c:x val="-1.4111111111111111E-2"/>
                  <c:y val="-0.17246913580246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DD-4BEB-BB36-8F037C6FD3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DD-4BEB-BB36-8F037C6FD34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fr-F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A94-4D88-8F9D-01D7C6081A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94-4D88-8F9D-01D7C6081A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94-4D88-8F9D-01D7C6081A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A94-4D88-8F9D-01D7C6081AF8}"/>
              </c:ext>
            </c:extLst>
          </c:dPt>
          <c:dLbls>
            <c:dLbl>
              <c:idx val="0"/>
              <c:layout>
                <c:manualLayout>
                  <c:x val="-0.24224074074074073"/>
                  <c:y val="-4.7037037037037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94-4D88-8F9D-01D7C6081A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94-4D88-8F9D-01D7C6081A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94-4D88-8F9D-01D7C6081AF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A94-4D88-8F9D-01D7C6081AF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4-4D88-8F9D-01D7C6081A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FA-4AE2-B151-20AEAE1ED8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FA-4AE2-B151-20AEAE1ED8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1FA-4AE2-B151-20AEAE1ED8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1FA-4AE2-B151-20AEAE1ED837}"/>
              </c:ext>
            </c:extLst>
          </c:dPt>
          <c:dLbls>
            <c:dLbl>
              <c:idx val="0"/>
              <c:layout>
                <c:manualLayout>
                  <c:x val="1.6462962962962877E-2"/>
                  <c:y val="-2.3518518518518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68296296296294"/>
                      <c:h val="0.241417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FA-4AE2-B151-20AEAE1ED8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FA-4AE2-B151-20AEAE1ED837}"/>
                </c:ext>
              </c:extLst>
            </c:dLbl>
            <c:dLbl>
              <c:idx val="2"/>
              <c:layout>
                <c:manualLayout>
                  <c:x val="9.4074074074074077E-3"/>
                  <c:y val="3.5277777777777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FA-4AE2-B151-20AEAE1ED83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1FA-4AE2-B151-20AEAE1ED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A-4AE2-B151-20AEAE1ED8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03-4023-AC09-202B716899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B03-4023-AC09-202B716899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03-4023-AC09-202B716899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B03-4023-AC09-202B7168990C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03-4023-AC09-202B7168990C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B03-4023-AC09-202B7168990C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03-4023-AC09-202B7168990C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B03-4023-AC09-202B716899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3-4023-AC09-202B7168990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66-45A7-9B8A-72B80D094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D66-45A7-9B8A-72B80D094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D66-45A7-9B8A-72B80D094D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66-45A7-9B8A-72B80D094D69}"/>
              </c:ext>
            </c:extLst>
          </c:dPt>
          <c:dLbls>
            <c:dLbl>
              <c:idx val="0"/>
              <c:layout>
                <c:manualLayout>
                  <c:x val="-3.7629629629629714E-2"/>
                  <c:y val="1.1759413580246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0444444444445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66-45A7-9B8A-72B80D094D69}"/>
                </c:ext>
              </c:extLst>
            </c:dLbl>
            <c:dLbl>
              <c:idx val="1"/>
              <c:layout>
                <c:manualLayout>
                  <c:x val="2.3518518518518519E-3"/>
                  <c:y val="-5.487654320987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66-45A7-9B8A-72B80D094D69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66-45A7-9B8A-72B80D094D69}"/>
                </c:ext>
              </c:extLst>
            </c:dLbl>
            <c:dLbl>
              <c:idx val="3"/>
              <c:layout>
                <c:manualLayout>
                  <c:x val="2.3518518518518519E-3"/>
                  <c:y val="3.1358024691358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66-45A7-9B8A-72B80D09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6-45A7-9B8A-72B80D094D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28-482F-AAC1-AB32BE2434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28-482F-AAC1-AB32BE2434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28-482F-AAC1-AB32BE2434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28-482F-AAC1-AB32BE2434DD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28-482F-AAC1-AB32BE2434DD}"/>
                </c:ext>
              </c:extLst>
            </c:dLbl>
            <c:dLbl>
              <c:idx val="1"/>
              <c:layout>
                <c:manualLayout>
                  <c:x val="0.17168518518518527"/>
                  <c:y val="-7.8395061728395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28-482F-AAC1-AB32BE2434D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F28-482F-AAC1-AB32BE2434DD}"/>
                </c:ext>
              </c:extLst>
            </c:dLbl>
            <c:dLbl>
              <c:idx val="3"/>
              <c:layout>
                <c:manualLayout>
                  <c:x val="4.9388888888888843E-2"/>
                  <c:y val="-0.128660185185185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28-482F-AAC1-AB32BE243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28-482F-AAC1-AB32BE2434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7E-4640-9401-13D1A3852E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7E-4640-9401-13D1A3852E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7E-4640-9401-13D1A3852E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7E-4640-9401-13D1A3852E6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7E-4640-9401-13D1A3852E6B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7E-4640-9401-13D1A3852E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7E-4640-9401-13D1A3852E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C7E-4640-9401-13D1A3852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97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E-4640-9401-13D1A3852E6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Secetur géographique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CE-4292-9C18-BA2C2FA8FF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CE-4292-9C18-BA2C2FA8FF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ACE-4292-9C18-BA2C2FA8FF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CE-4292-9C18-BA2C2FA8FF71}"/>
              </c:ext>
            </c:extLst>
          </c:dPt>
          <c:dLbls>
            <c:dLbl>
              <c:idx val="0"/>
              <c:layout>
                <c:manualLayout>
                  <c:x val="-2.8222222222222308E-2"/>
                  <c:y val="-2.7438425925925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3907407407408"/>
                      <c:h val="0.26630802469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ACE-4292-9C18-BA2C2FA8FF71}"/>
                </c:ext>
              </c:extLst>
            </c:dLbl>
            <c:dLbl>
              <c:idx val="1"/>
              <c:layout>
                <c:manualLayout>
                  <c:x val="1.1759259259259238E-2"/>
                  <c:y val="6.6635802469135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91018518518519"/>
                      <c:h val="0.27138425925925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CE-4292-9C18-BA2C2FA8FF71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CE-4292-9C18-BA2C2FA8FF71}"/>
                </c:ext>
              </c:extLst>
            </c:dLbl>
            <c:dLbl>
              <c:idx val="3"/>
              <c:layout>
                <c:manualLayout>
                  <c:x val="7.0555555555555554E-3"/>
                  <c:y val="1.5679012345679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CE-4292-9C18-BA2C2FA8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192</c:v>
                </c:pt>
                <c:pt idx="1">
                  <c:v>38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E-4292-9C18-BA2C2FA8FF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054-4FC3-A69A-A442981AB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54-4FC3-A69A-A442981AB1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54-4FC3-A69A-A442981AB1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054-4FC3-A69A-A442981AB1A7}"/>
              </c:ext>
            </c:extLst>
          </c:dPt>
          <c:dLbls>
            <c:dLbl>
              <c:idx val="0"/>
              <c:layout>
                <c:manualLayout>
                  <c:x val="1.6462962962962964E-2"/>
                  <c:y val="9.4074074074074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54-4FC3-A69A-A442981AB1A7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54-4FC3-A69A-A442981AB1A7}"/>
                </c:ext>
              </c:extLst>
            </c:dLbl>
            <c:dLbl>
              <c:idx val="2"/>
              <c:layout>
                <c:manualLayout>
                  <c:x val="-8.466666666666670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54-4FC3-A69A-A442981AB1A7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54-4FC3-A69A-A442981AB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34</c:v>
                </c:pt>
                <c:pt idx="1">
                  <c:v>42</c:v>
                </c:pt>
                <c:pt idx="2">
                  <c:v>21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4-4FC3-A69A-A442981AB1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Rapport Laboratoire/Entreprise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Laboratoire/Entreprise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F7-4182-ABBF-F43AA57D89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F7-4182-ABBF-F43AA57D894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E7936A-7135-4BD4-8D5E-745072604CC3}" type="CATEGORYNAME">
                      <a:rPr lang="en-US" sz="1600">
                        <a:solidFill>
                          <a:schemeClr val="accent1"/>
                        </a:solidFill>
                      </a:rPr>
                      <a:pPr>
                        <a:defRPr sz="1600"/>
                      </a:pPr>
                      <a:t>[NOM DE CATÉGORIE]</a:t>
                    </a:fld>
                    <a:r>
                      <a:rPr lang="en-US" sz="1600" baseline="0">
                        <a:solidFill>
                          <a:schemeClr val="accent1"/>
                        </a:solidFill>
                      </a:rPr>
                      <a:t>
</a:t>
                    </a:r>
                    <a:fld id="{E3BA9C72-93D2-4BFB-8694-1A310A8C252E}" type="PERCENTAGE">
                      <a:rPr lang="en-US" sz="1600" baseline="0">
                        <a:solidFill>
                          <a:schemeClr val="accent1"/>
                        </a:solidFill>
                      </a:rPr>
                      <a:pPr>
                        <a:defRPr sz="1600"/>
                      </a:pPr>
                      <a:t>[POURCENTAGE]</a:t>
                    </a:fld>
                    <a:endParaRPr lang="en-US" sz="1600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F7-4182-ABBF-F43AA57D8940}"/>
                </c:ext>
              </c:extLst>
            </c:dLbl>
            <c:dLbl>
              <c:idx val="1"/>
              <c:layout>
                <c:manualLayout>
                  <c:x val="1.1759259259259259E-2"/>
                  <c:y val="2.35185185185183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BF3C05-544D-4112-BC7C-E61A792931AC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6C3894BF-A5C0-4E70-8E97-89771EDD41FA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F7-4182-ABBF-F43AA57D8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'L3 MIAGE'!$G$62:$G$63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'L3 MIAGE'!$H$62:$H$63</c:f>
              <c:numCache>
                <c:formatCode>General</c:formatCode>
                <c:ptCount val="2"/>
                <c:pt idx="0">
                  <c:v>18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F7-4182-ABBF-F43AA57D894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14-4F15-AC0B-74DD0D5538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14-4F15-AC0B-74DD0D5538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14-4F15-AC0B-74DD0D5538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14-4F15-AC0B-74DD0D5538FC}"/>
              </c:ext>
            </c:extLst>
          </c:dPt>
          <c:dLbls>
            <c:dLbl>
              <c:idx val="0"/>
              <c:layout>
                <c:manualLayout>
                  <c:x val="-3.2925925925926011E-2"/>
                  <c:y val="-0.423333333333333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14-4F15-AC0B-74DD0D5538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14-4F15-AC0B-74DD0D5538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D14-4F15-AC0B-74DD0D5538FC}"/>
                </c:ext>
              </c:extLst>
            </c:dLbl>
            <c:dLbl>
              <c:idx val="3"/>
              <c:layout>
                <c:manualLayout>
                  <c:x val="-1.4111111111111111E-2"/>
                  <c:y val="-0.17246913580246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14-4F15-AC0B-74DD0D553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Très petite</c:v>
                </c:pt>
                <c:pt idx="1">
                  <c:v>Petite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14-4F15-AC0B-74DD0D5538F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fr-F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géographique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13-4578-B037-B0A53F74F2A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13-4578-B037-B0A53F74F2A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13-4578-B037-B0A53F74F2A1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13-4578-B037-B0A53F74F2A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13-4578-B037-B0A53F74F2A1}"/>
              </c:ext>
            </c:extLst>
          </c:dPt>
          <c:dLbls>
            <c:dLbl>
              <c:idx val="0"/>
              <c:layout>
                <c:manualLayout>
                  <c:x val="-1.3871915853162475E-2"/>
                  <c:y val="-2.81747738160957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FF0000"/>
                        </a:solidFill>
                      </a:rPr>
                      <a:t>Grenoble / </a:t>
                    </a:r>
                    <a:r>
                      <a:rPr lang="en-US" sz="1400" baseline="0" dirty="0" err="1" smtClean="0">
                        <a:solidFill>
                          <a:srgbClr val="FF0000"/>
                        </a:solidFill>
                      </a:rPr>
                      <a:t>agglomération</a:t>
                    </a:r>
                    <a:r>
                      <a:rPr lang="en-US" sz="1400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0460B72A-B2DB-4751-97C0-5BEA97460997}" type="PERCENTAGE">
                      <a:rPr lang="en-US" sz="1400" baseline="0" dirty="0">
                        <a:solidFill>
                          <a:srgbClr val="FF0000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8345991564868"/>
                      <c:h val="0.289261011178581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13-4578-B037-B0A53F74F2A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813-4578-B037-B0A53F74F2A1}"/>
                </c:ext>
              </c:extLst>
            </c:dLbl>
            <c:dLbl>
              <c:idx val="2"/>
              <c:layout>
                <c:manualLayout>
                  <c:x val="-2.3518518518518519E-3"/>
                  <c:y val="5.87962962962962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6AB2C8-6401-438B-B170-4F500462B2B9}" type="CATEGORYNAME">
                      <a:rPr lang="en-US" sz="14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F48B9386-21CF-4132-AB1D-71A2BFD6DD12}" type="PERCENTAGE">
                      <a:rPr lang="en-US" sz="14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1759259259261"/>
                      <c:h val="0.24141759259259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13-4578-B037-B0A53F74F2A1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9C5A1A-3F98-4193-A26B-0B68C88127AC}" type="CATEGORYNAME">
                      <a: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F256CC56-E4E8-4E49-BB15-359A6A7E2535}" type="PERCENTAGE">
                      <a:rPr lang="en-US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813-4578-B037-B0A53F74F2A1}"/>
                </c:ext>
              </c:extLst>
            </c:dLbl>
            <c:dLbl>
              <c:idx val="4"/>
              <c:layout>
                <c:manualLayout>
                  <c:x val="1.6462962962962964E-2"/>
                  <c:y val="1.9598765432098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ED089F-7D66-4F05-84C7-DFEC8252CADE}" type="CATEGORYNAME">
                      <a:rPr lang="en-US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42BDA544-D771-4C2B-99EF-EEA32DBE734C}" type="PERCENTAGE">
                      <a:rPr lang="en-US" sz="1400" baseline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813-4578-B037-B0A53F74F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'L3 MIAGE'!$M$62:$M$66</c:f>
              <c:strCache>
                <c:ptCount val="5"/>
                <c:pt idx="0">
                  <c:v>Grenoble / aglommération</c:v>
                </c:pt>
                <c:pt idx="2">
                  <c:v>Rhone-Alpes</c:v>
                </c:pt>
                <c:pt idx="3">
                  <c:v>Etranger</c:v>
                </c:pt>
                <c:pt idx="4">
                  <c:v>France</c:v>
                </c:pt>
              </c:strCache>
            </c:strRef>
          </c:cat>
          <c:val>
            <c:numRef>
              <c:f>'L3 MIAGE'!$N$62:$N$66</c:f>
              <c:numCache>
                <c:formatCode>General</c:formatCode>
                <c:ptCount val="5"/>
                <c:pt idx="0">
                  <c:v>42</c:v>
                </c:pt>
                <c:pt idx="2">
                  <c:v>3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13-4578-B037-B0A53F74F2A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84B-420F-88EA-8AEB62024F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4B-420F-88EA-8AEB62024F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84B-420F-88EA-8AEB62024F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4B-420F-88EA-8AEB62024F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B84B-420F-88EA-8AEB62024F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84B-420F-88EA-8AEB62024FE1}"/>
                </c:ext>
              </c:extLst>
            </c:dLbl>
            <c:dLbl>
              <c:idx val="2"/>
              <c:layout>
                <c:manualLayout>
                  <c:x val="-0.1081851851851851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84B-420F-88EA-8AEB62024FE1}"/>
                </c:ext>
              </c:extLst>
            </c:dLbl>
            <c:dLbl>
              <c:idx val="3"/>
              <c:layout>
                <c:manualLayout>
                  <c:x val="1.853400405996845E-2"/>
                  <c:y val="2.34789694987849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4B-420F-88EA-8AEB62024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B-420F-88EA-8AEB62024FE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>
                <a:solidFill>
                  <a:schemeClr val="tx1"/>
                </a:solidFill>
              </a:rPr>
              <a:t>Rapport Laboratoire/Entreprise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F7-4C7B-9A87-BBCD3CF976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F7-4C7B-9A87-BBCD3CF976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CF7-4C7B-9A87-BBCD3CF9769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71718D-3DA6-4D1F-904E-E0B79F04EC40}" type="CATEGORYNAME">
                      <a:rPr lang="en-US" sz="1600">
                        <a:solidFill>
                          <a:srgbClr val="C00000"/>
                        </a:solidFill>
                      </a:rPr>
                      <a:pPr>
                        <a:defRPr sz="1600">
                          <a:solidFill>
                            <a:srgbClr val="C00000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C00000"/>
                        </a:solidFill>
                      </a:rPr>
                      <a:t>
</a:t>
                    </a:r>
                    <a:fld id="{9B6F3044-645E-47E0-AEFE-30D45BD3AA82}" type="PERCENTAGE">
                      <a:rPr lang="en-US" sz="1600" baseline="0">
                        <a:solidFill>
                          <a:srgbClr val="C00000"/>
                        </a:solidFill>
                      </a:rPr>
                      <a:pPr>
                        <a:defRPr sz="1600">
                          <a:solidFill>
                            <a:srgbClr val="C00000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F7-4C7B-9A87-BBCD3CF97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'L3 INFO'!$F$14:$F$15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'L3 INFO'!$G$14:$G$15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F7-4C7B-9A87-BBCD3CF9769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73-42C7-93D9-31AE3DF945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73-42C7-93D9-31AE3DF9456A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73-42C7-93D9-31AE3DF945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73-42C7-93D9-31AE3DF9456A}"/>
              </c:ext>
            </c:extLst>
          </c:dPt>
          <c:dLbls>
            <c:dLbl>
              <c:idx val="0"/>
              <c:layout>
                <c:manualLayout>
                  <c:x val="8.9749962088072316E-2"/>
                  <c:y val="-6.0185185185185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E1991-572B-4AF7-BA49-75B74EA4A41F}" type="CATEGORYNAME">
                      <a:rPr lang="en-US" sz="1400">
                        <a:solidFill>
                          <a:srgbClr val="D30707"/>
                        </a:solidFill>
                      </a:rPr>
                      <a:pPr>
                        <a:defRPr sz="1400"/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D30707"/>
                        </a:solidFill>
                      </a:rPr>
                      <a:t>
</a:t>
                    </a:r>
                    <a:fld id="{306E4144-C103-47B7-973B-D5A952445535}" type="PERCENTAGE">
                      <a:rPr lang="en-US" sz="1400" baseline="0">
                        <a:solidFill>
                          <a:srgbClr val="D30707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D3070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9148148148147"/>
                      <c:h val="0.21736111111111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73-42C7-93D9-31AE3DF945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73-42C7-93D9-31AE3DF9456A}"/>
                </c:ext>
              </c:extLst>
            </c:dLbl>
            <c:dLbl>
              <c:idx val="2"/>
              <c:layout>
                <c:manualLayout>
                  <c:x val="0"/>
                  <c:y val="3.91975308641975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82EF3-8A52-449C-BC62-0DF73493D0FB}" type="CATEGORYNAME">
                      <a:rPr lang="en-US" sz="160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7DBBF9B9-7802-4631-AA87-BCCFC70EF494}" type="PERCENTAGE">
                      <a:rPr lang="en-US" sz="1600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73-42C7-93D9-31AE3DF945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473-42C7-93D9-31AE3DF94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'L3 INFO'!$K$13:$K$16</c:f>
              <c:strCache>
                <c:ptCount val="4"/>
                <c:pt idx="0">
                  <c:v>Grenoble/agglomération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'L3 INFO'!$L$13:$L$16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73-42C7-93D9-31AE3DF9456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14-4F15-AC0B-74DD0D5538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14-4F15-AC0B-74DD0D5538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14-4F15-AC0B-74DD0D5538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14-4F15-AC0B-74DD0D5538FC}"/>
              </c:ext>
            </c:extLst>
          </c:dPt>
          <c:dLbls>
            <c:dLbl>
              <c:idx val="0"/>
              <c:layout>
                <c:manualLayout>
                  <c:x val="-7.9962962962962958E-2"/>
                  <c:y val="-0.254783950617284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14-4F15-AC0B-74DD0D5538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14-4F15-AC0B-74DD0D5538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D14-4F15-AC0B-74DD0D5538FC}"/>
                </c:ext>
              </c:extLst>
            </c:dLbl>
            <c:dLbl>
              <c:idx val="3"/>
              <c:layout>
                <c:manualLayout>
                  <c:x val="-1.4111111111111111E-2"/>
                  <c:y val="-0.17246913580246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14-4F15-AC0B-74DD0D553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14-4F15-AC0B-74DD0D5538F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fr-F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>
                <a:solidFill>
                  <a:schemeClr val="tx1"/>
                </a:solidFill>
              </a:rPr>
              <a:t>Rapport Laboratoire/Entreprise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02-481A-B09D-5B894EA771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02-481A-B09D-5B894EA771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D02-481A-B09D-5B894EA771F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D02-481A-B09D-5B894EA77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'L3 MATH-INFO'!$G$18:$G$19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'L3 MATH-INFO'!$H$18:$H$19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2-481A-B09D-5B894EA771F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95-4F72-A46B-AEEC470EEF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95-4F72-A46B-AEEC470EEF91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95-4F72-A46B-AEEC470EEF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395-4F72-A46B-AEEC470EEF91}"/>
              </c:ext>
            </c:extLst>
          </c:dPt>
          <c:dLbls>
            <c:dLbl>
              <c:idx val="0"/>
              <c:layout>
                <c:manualLayout>
                  <c:x val="9.3055555555555558E-2"/>
                  <c:y val="-6.0185185185185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E1991-572B-4AF7-BA49-75B74EA4A41F}" type="CATEGORYNAME">
                      <a:rPr lang="en-US" sz="1400">
                        <a:solidFill>
                          <a:srgbClr val="D30707"/>
                        </a:solidFill>
                      </a:rPr>
                      <a:pPr>
                        <a:defRPr sz="1400"/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D30707"/>
                        </a:solidFill>
                      </a:rPr>
                      <a:t>
</a:t>
                    </a:r>
                    <a:fld id="{306E4144-C103-47B7-973B-D5A952445535}" type="PERCENTAGE">
                      <a:rPr lang="en-US" sz="1400" baseline="0">
                        <a:solidFill>
                          <a:srgbClr val="D30707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D3070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0266841644795"/>
                      <c:h val="0.21736111111111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95-4F72-A46B-AEEC470EEF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95-4F72-A46B-AEEC470EEF91}"/>
                </c:ext>
              </c:extLst>
            </c:dLbl>
            <c:dLbl>
              <c:idx val="2"/>
              <c:layout>
                <c:manualLayout>
                  <c:x val="-4.7037037037037472E-3"/>
                  <c:y val="3.13580246913580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82EF3-8A52-449C-BC62-0DF73493D0FB}" type="CATEGORYNAME">
                      <a:rPr lang="en-US" sz="140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7DBBF9B9-7802-4631-AA87-BCCFC70EF494}" type="PERCENTAGE">
                      <a:rPr lang="en-US" sz="1400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95-4F72-A46B-AEEC470EE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395-4F72-A46B-AEEC470EE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'L3 INFO'!$K$13:$K$16</c:f>
              <c:strCache>
                <c:ptCount val="4"/>
                <c:pt idx="0">
                  <c:v>Grenoble/agglomération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'L3 INFO'!$L$13:$L$16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95-4F72-A46B-AEEC470EEF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A7-4F26-A0A2-10EE3F17E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A7-4F26-A0A2-10EE3F17EF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A7-4F26-A0A2-10EE3F17EF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A7-4F26-A0A2-10EE3F17EF23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A7-4F26-A0A2-10EE3F17EF2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5A7-4F26-A0A2-10EE3F17EF2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5A7-4F26-A0A2-10EE3F17EF23}"/>
                </c:ext>
              </c:extLst>
            </c:dLbl>
            <c:dLbl>
              <c:idx val="3"/>
              <c:layout>
                <c:manualLayout>
                  <c:x val="-4.7037037037037039E-3"/>
                  <c:y val="-0.20382716049382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A7-4F26-A0A2-10EE3F17E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A7-4F26-A0A2-10EE3F17EF2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7D-41AF-BE8E-8EFF63E872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7D-41AF-BE8E-8EFF63E872B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47D-41AF-BE8E-8EFF63E872B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7D-41AF-BE8E-8EFF63E87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'M1 INFO'!$G$25:$G$26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'M1 INFO'!$H$25:$H$26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D-41AF-BE8E-8EFF63E872B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B9-4A3D-8A03-082C13E50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B9-4A3D-8A03-082C13E50F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B9-4A3D-8A03-082C13E50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B9-4A3D-8A03-082C13E50F46}"/>
              </c:ext>
            </c:extLst>
          </c:dPt>
          <c:dLbls>
            <c:dLbl>
              <c:idx val="0"/>
              <c:layout>
                <c:manualLayout>
                  <c:x val="0.2944444444444444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1377952755906"/>
                      <c:h val="0.28518518518518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B9-4A3D-8A03-082C13E50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8B9-4A3D-8A03-082C13E50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8B9-4A3D-8A03-082C13E50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8B9-4A3D-8A03-082C13E50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rgbClr val="E43E0A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'M1 INFO'!$O$25:$O$28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'M1 INFO'!$P$25:$P$28</c:f>
              <c:numCache>
                <c:formatCode>General</c:formatCode>
                <c:ptCount val="4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B9-4A3D-8A03-082C13E50F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5BA-48CB-B78F-752F8C4757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BA-48CB-B78F-752F8C4757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5BA-48CB-B78F-752F8C4757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BA-48CB-B78F-752F8C4757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55BA-48CB-B78F-752F8C4757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5BA-48CB-B78F-752F8C4757C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5BA-48CB-B78F-752F8C4757C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5BA-48CB-B78F-752F8C475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C-487B-8DD9-105C5155341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31-400B-8063-5108D71D5E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31-400B-8063-5108D71D5E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31-400B-8063-5108D71D5E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31-400B-8063-5108D71D5EC7}"/>
              </c:ext>
            </c:extLst>
          </c:dPt>
          <c:dLbls>
            <c:dLbl>
              <c:idx val="0"/>
              <c:layout>
                <c:manualLayout>
                  <c:x val="-1.4111111111111111E-2"/>
                  <c:y val="2.5741975308641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31-400B-8063-5108D71D5EC7}"/>
                </c:ext>
              </c:extLst>
            </c:dLbl>
            <c:dLbl>
              <c:idx val="1"/>
              <c:layout>
                <c:manualLayout>
                  <c:x val="-2.8984078383902561E-3"/>
                  <c:y val="2.6853764337425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31-400B-8063-5108D71D5E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31-400B-8063-5108D71D5E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D31-400B-8063-5108D71D5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31-400B-8063-5108D71D5E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B9-4A3D-8A03-082C13E50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B9-4A3D-8A03-082C13E50F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B9-4A3D-8A03-082C13E50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B9-4A3D-8A03-082C13E50F46}"/>
              </c:ext>
            </c:extLst>
          </c:dPt>
          <c:dLbls>
            <c:dLbl>
              <c:idx val="0"/>
              <c:layout>
                <c:manualLayout>
                  <c:x val="0.2944444444444444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1377952755906"/>
                      <c:h val="0.28518518518518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B9-4A3D-8A03-082C13E50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8B9-4A3D-8A03-082C13E50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8B9-4A3D-8A03-082C13E50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8B9-4A3D-8A03-082C13E50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rgbClr val="E43E0A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'M1 INFO'!$O$25:$O$28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'M1 INFO'!$P$25:$P$28</c:f>
              <c:numCache>
                <c:formatCode>General</c:formatCode>
                <c:ptCount val="4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B9-4A3D-8A03-082C13E50F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B7-4DE8-BB24-61D062E1E8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B7-4DE8-BB24-61D062E1E85F}"/>
              </c:ext>
            </c:extLst>
          </c:dPt>
          <c:dLbls>
            <c:dLbl>
              <c:idx val="0"/>
              <c:layout>
                <c:manualLayout>
                  <c:x val="0.18333333333333332"/>
                  <c:y val="-0.12962962962962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B7-4DE8-BB24-61D062E1E85F}"/>
                </c:ext>
              </c:extLst>
            </c:dLbl>
            <c:dLbl>
              <c:idx val="1"/>
              <c:layout>
                <c:manualLayout>
                  <c:x val="-7.2777777777778205E-3"/>
                  <c:y val="4.5956790123456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B7-4DE8-BB24-61D062E1E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'M1 MOSIG'!$F$23:$F$24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'M1 MOSIG'!$G$23:$G$24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7-4DE8-BB24-61D062E1E85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8C-41D1-A0B9-BFA6E78D64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8C-41D1-A0B9-BFA6E78D64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8C-41D1-A0B9-BFA6E78D64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8C-41D1-A0B9-BFA6E78D64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8C-41D1-A0B9-BFA6E78D64D4}"/>
                </c:ext>
              </c:extLst>
            </c:dLbl>
            <c:dLbl>
              <c:idx val="1"/>
              <c:layout>
                <c:manualLayout>
                  <c:x val="3.0175740740740739E-2"/>
                  <c:y val="4.8086419753086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8C-41D1-A0B9-BFA6E78D64D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8C-41D1-A0B9-BFA6E78D64D4}"/>
                </c:ext>
              </c:extLst>
            </c:dLbl>
            <c:dLbl>
              <c:idx val="3"/>
              <c:layout>
                <c:manualLayout>
                  <c:x val="0.26238883892411724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8C-41D1-A0B9-BFA6E78D6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8C-41D1-A0B9-BFA6E78D64D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FD-4399-8954-650B5B5D77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FD-4399-8954-650B5B5D77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6FD-4399-8954-650B5B5D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6FD-4399-8954-650B5B5D7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'M1 IAM'!$G$16:$G$17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'M1 IAM'!$H$16:$H$17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D-4399-8954-650B5B5D779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75-48D8-A738-E89856F83D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75-48D8-A738-E89856F83D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75-48D8-A738-E89856F83D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75-48D8-A738-E89856F83DD9}"/>
              </c:ext>
            </c:extLst>
          </c:dPt>
          <c:dLbls>
            <c:dLbl>
              <c:idx val="0"/>
              <c:layout>
                <c:manualLayout>
                  <c:x val="3.0555555555555561E-2"/>
                  <c:y val="-8.487556272013328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7F0B23-C7DE-4236-BCFB-5900597C6977}" type="CATEGORYNAME">
                      <a:rPr lang="en-US" sz="140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2DF172DF-182B-49FC-9F6B-96DD2C926E58}" type="PERCENTAGE">
                      <a:rPr lang="en-US" sz="1400" baseline="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8333333333335"/>
                      <c:h val="0.26259259259259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75-48D8-A738-E89856F83DD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D75-48D8-A738-E89856F83DD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D75-48D8-A738-E89856F83DD9}"/>
                </c:ext>
              </c:extLst>
            </c:dLbl>
            <c:dLbl>
              <c:idx val="3"/>
              <c:layout>
                <c:manualLayout>
                  <c:x val="-4.3116785861827708E-17"/>
                  <c:y val="2.7438271604938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D75-48D8-A738-E89856F83D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'M1 IAM'!$S$17:$S$20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'M1 IAM'!$T$17:$T$20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75-48D8-A738-E89856F83D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56-4CEE-9FEA-662BDE1C0A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56-4CEE-9FEA-662BDE1C0A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56-4CEE-9FEA-662BDE1C0A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56-4CEE-9FEA-662BDE1C0A1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56-4CEE-9FEA-662BDE1C0A1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56-4CEE-9FEA-662BDE1C0A14}"/>
                </c:ext>
              </c:extLst>
            </c:dLbl>
            <c:dLbl>
              <c:idx val="2"/>
              <c:layout>
                <c:manualLayout>
                  <c:x val="2.3518518518518519E-3"/>
                  <c:y val="4.7037037037037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56-4CEE-9FEA-662BDE1C0A14}"/>
                </c:ext>
              </c:extLst>
            </c:dLbl>
            <c:dLbl>
              <c:idx val="3"/>
              <c:layout>
                <c:manualLayout>
                  <c:x val="0.39275925925925925"/>
                  <c:y val="-8.6234567901234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556-4CEE-9FEA-662BDE1C0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56-4CEE-9FEA-662BDE1C0A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76-4E45-B01A-A522F27EE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76-4E45-B01A-A522F27EE1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76-4E45-B01A-A522F27EE1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076-4E45-B01A-A522F27EE13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76-4E45-B01A-A522F27EE13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76-4E45-B01A-A522F27EE134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76-4E45-B01A-A522F27EE134}"/>
                </c:ext>
              </c:extLst>
            </c:dLbl>
            <c:dLbl>
              <c:idx val="3"/>
              <c:layout>
                <c:manualLayout>
                  <c:x val="2.1558392930913854E-17"/>
                  <c:y val="-0.21558641975308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76-4E45-B01A-A522F27EE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E45-B01A-A522F27EE1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75-4577-B9E0-22C46DCFF3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75-4577-B9E0-22C46DCFF3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275-4577-B9E0-22C46DCFF3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275-4577-B9E0-22C46DCFF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'M1 SSD'!$E$13:$E$14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'M1 SSD'!$F$13:$F$14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5-4577-B9E0-22C46DCFF3E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4C-4144-86C9-94B8610451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4C-4144-86C9-94B86104518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4C-4144-86C9-94B8610451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4C-4144-86C9-94B8610451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04C-4144-86C9-94B8610451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04C-4144-86C9-94B8610451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04C-4144-86C9-94B8610451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04C-4144-86C9-94B861045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'M1 SSD'!$P$13:$P$16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'M1 SSD'!$Q$13:$Q$16</c:f>
              <c:numCache>
                <c:formatCode>General</c:formatCode>
                <c:ptCount val="4"/>
                <c:pt idx="0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4C-4144-86C9-94B86104518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SECTEUR GEOGRAPHIQUE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F4-4E06-A74D-5582A1DD08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AF4-4E06-A74D-5582A1DD08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CA6-4F43-A969-4B18DE627A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A6-4F43-A969-4B18DE627AB7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F4-4E06-A74D-5582A1DD08F0}"/>
                </c:ext>
              </c:extLst>
            </c:dLbl>
            <c:dLbl>
              <c:idx val="1"/>
              <c:layout>
                <c:manualLayout>
                  <c:x val="-1.8814722222222222E-2"/>
                  <c:y val="-1.1759259259259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63583333333333"/>
                      <c:h val="0.241417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AF4-4E06-A74D-5582A1DD08F0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A6-4F43-A969-4B18DE627AB7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A6-4F43-A969-4B18DE627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Grenoble 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4-4E06-A74D-5582A1DD08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Taille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76-4E45-B01A-A522F27EE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76-4E45-B01A-A522F27EE1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76-4E45-B01A-A522F27EE1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076-4E45-B01A-A522F27EE134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76-4E45-B01A-A522F27EE13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76-4E45-B01A-A522F27EE134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76-4E45-B01A-A522F27EE134}"/>
                </c:ext>
              </c:extLst>
            </c:dLbl>
            <c:dLbl>
              <c:idx val="3"/>
              <c:layout>
                <c:manualLayout>
                  <c:x val="-4.2333333333333334E-2"/>
                  <c:y val="-0.486049382716049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76-4E45-B01A-A522F27EE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1">
                  <c:v>Très 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1">
                  <c:v>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E45-B01A-A522F27EE1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Entreprise/Laboratoire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6A-4FFD-8AD3-9E26A93C3D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6A-4FFD-8AD3-9E26A93C3D81}"/>
              </c:ext>
            </c:extLst>
          </c:dPt>
          <c:dLbls>
            <c:dLbl>
              <c:idx val="0"/>
              <c:layout>
                <c:manualLayout>
                  <c:x val="5.5555555555555552E-2"/>
                  <c:y val="3.9537037037037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D06A-4FFD-8AD3-9E26A93C3D81}"/>
                </c:ext>
              </c:extLst>
            </c:dLbl>
            <c:dLbl>
              <c:idx val="1"/>
              <c:layout>
                <c:manualLayout>
                  <c:x val="-0.21388888888888891"/>
                  <c:y val="-0.10185185185185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D06A-4FFD-8AD3-9E26A93C3D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'M1 MIAGE'!$G$52:$G$53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'M1 MIAGE'!$H$52:$H$53</c:f>
              <c:numCache>
                <c:formatCode>General</c:formatCode>
                <c:ptCount val="2"/>
                <c:pt idx="0">
                  <c:v>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6A-4FFD-8AD3-9E26A93C3D8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83-461D-97E3-3CD9E45F870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83-461D-97E3-3CD9E45F87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83-461D-97E3-3CD9E45F87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383-461D-97E3-3CD9E45F87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83-461D-97E3-3CD9E45F87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383-461D-97E3-3CD9E45F8707}"/>
                </c:ext>
              </c:extLst>
            </c:dLbl>
            <c:dLbl>
              <c:idx val="2"/>
              <c:layout>
                <c:manualLayout>
                  <c:x val="1.9444444444444445E-2"/>
                  <c:y val="3.703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83-461D-97E3-3CD9E45F8707}"/>
                </c:ext>
              </c:extLst>
            </c:dLbl>
            <c:dLbl>
              <c:idx val="3"/>
              <c:layout>
                <c:manualLayout>
                  <c:x val="2.7777777777777728E-2"/>
                  <c:y val="2.3148148148148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83-461D-97E3-3CD9E45F8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'M1 MIAGE'!$R$53:$R$56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'M1 MIAGE'!$S$53:$S$56</c:f>
              <c:numCache>
                <c:formatCode>General</c:formatCode>
                <c:ptCount val="4"/>
                <c:pt idx="0">
                  <c:v>37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83-461D-97E3-3CD9E45F87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CC-429A-A690-00B27E2C2E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CC-429A-A690-00B27E2C2E2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CC-429A-A690-00B27E2C2E2D}"/>
                </c:ext>
              </c:extLst>
            </c:dLbl>
            <c:dLbl>
              <c:idx val="1"/>
              <c:layout>
                <c:manualLayout>
                  <c:x val="-0.26340740740740742"/>
                  <c:y val="-9.7993827160493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CC-429A-A690-00B27E2C2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CCI'!$E$30:$E$31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CCI'!$F$30:$F$31</c:f>
              <c:numCache>
                <c:formatCode>General</c:formatCode>
                <c:ptCount val="2"/>
                <c:pt idx="0">
                  <c:v>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CC-429A-A690-00B27E2C2E2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3A-4713-A088-06FF368CFCC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3A-4713-A088-06FF368CFCC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3A-4713-A088-06FF368CF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13A-4713-A088-06FF368CFCCF}"/>
              </c:ext>
            </c:extLst>
          </c:dPt>
          <c:dLbls>
            <c:dLbl>
              <c:idx val="0"/>
              <c:layout>
                <c:manualLayout>
                  <c:x val="-2.1166574074074074E-2"/>
                  <c:y val="7.83950617283950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28AD1A-5CEE-4BC5-8EC3-64848F8BF25A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B0C0A32D-BFFC-4590-9A6D-F0ADC82C17C2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5277777777775"/>
                      <c:h val="0.279713580246913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3A-4713-A088-06FF368CFC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13A-4713-A088-06FF368CFCC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2EBAF-4AAD-423A-BD7B-30A7A5004B25}" type="CATEGORYNAME">
                      <a:rPr lang="en-US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fld id="{FF2131A4-A0C1-4A96-8060-12D71D64A002}" type="PERCENTAGE">
                      <a:rPr lang="en-US" sz="16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3A-4713-A088-06FF368CFCC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3A-4713-A088-06FF368CF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CCI'!$O$30:$O$33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CCI'!$P$30:$P$33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3A-4713-A088-06FF368CFC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7.0555555555555554E-3"/>
                  <c:y val="-0.14895061728395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-9.4074074074074945E-3"/>
                  <c:y val="3.91975308641975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3.5277777777777734E-2"/>
                  <c:y val="2.3518518518518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1">
                  <c:v>2</c:v>
                </c:pt>
                <c:pt idx="2">
                  <c:v>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9C-437E-9B2A-F91BBD12A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9C-437E-9B2A-F91BBD12AC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19C-437E-9B2A-F91BBD12AC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9C-437E-9B2A-F91BBD12A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CYBERSECURITY (GBM2CS+GBM2CY'!$E$19:$E$20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CYBERSECURITY (GBM2CS+GBM2CY'!$F$19:$F$20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9C-437E-9B2A-F91BBD12AC3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E5-4BDF-B9AF-F614094A3B0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E5-4BDF-B9AF-F614094A3B0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E5-4BDF-B9AF-F614094A3B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E5-4BDF-B9AF-F614094A3B0F}"/>
              </c:ext>
            </c:extLst>
          </c:dPt>
          <c:dLbls>
            <c:dLbl>
              <c:idx val="0"/>
              <c:layout>
                <c:manualLayout>
                  <c:x val="-4.9388888888888975E-2"/>
                  <c:y val="7.44753086419752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1EACA5-8758-46F9-BEDC-5103436F6914}" type="CATEGORYNAME">
                      <a:rPr lang="en-US" sz="140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ACFD05C0-5B1B-4627-AA2D-204ECA8FC791}" type="PERCENTAGE">
                      <a:rPr lang="en-US" sz="1400" baseline="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2314814814815"/>
                      <c:h val="0.279713580246913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E5-4BDF-B9AF-F614094A3B0F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57B209-FE34-49DA-B9D9-37191BC80F2C}" type="CATEGORYNAME"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fld id="{439A95D2-E63F-415A-A84E-0F2DE3A6117B}" type="PERCENTAGE">
                      <a:rPr lang="en-US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E5-4BDF-B9AF-F614094A3B0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DD8E30-3751-428E-A969-63CEED0A7DE3}" type="CATEGORYNAME">
                      <a:rPr lang="en-US" sz="1400">
                        <a:solidFill>
                          <a:srgbClr val="FFC00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FFC000"/>
                        </a:solidFill>
                      </a:rPr>
                      <a:t>
</a:t>
                    </a:r>
                    <a:fld id="{4BAA8E56-5BB5-4FEA-B3CD-D30A004C5A1E}" type="PERCENTAGE">
                      <a:rPr lang="en-US" sz="1400" baseline="0">
                        <a:solidFill>
                          <a:srgbClr val="FFC00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E5-4BDF-B9AF-F614094A3B0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E5-4BDF-B9AF-F614094A3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CYBERSECURITY (GBM2CS+GBM2CY'!$O$19:$O$22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CYBERSECURITY (GBM2CS+GBM2CY'!$P$19:$P$22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E5-4BDF-B9AF-F614094A3B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3.0574074074073986E-2"/>
                  <c:y val="-8.2314814814814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layout>
                <c:manualLayout>
                  <c:x val="0.1834444444444444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9.4074074074074077E-3"/>
                  <c:y val="-4.311728395061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A7-4F26-A0A2-10EE3F17E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A7-4F26-A0A2-10EE3F17EF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A7-4F26-A0A2-10EE3F17EF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A7-4F26-A0A2-10EE3F17EF23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A7-4F26-A0A2-10EE3F17EF23}"/>
                </c:ext>
              </c:extLst>
            </c:dLbl>
            <c:dLbl>
              <c:idx val="1"/>
              <c:layout>
                <c:manualLayout>
                  <c:x val="0.11759259259259251"/>
                  <c:y val="-3.91975308641975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A7-4F26-A0A2-10EE3F17EF2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5A7-4F26-A0A2-10EE3F17EF23}"/>
                </c:ext>
              </c:extLst>
            </c:dLbl>
            <c:dLbl>
              <c:idx val="3"/>
              <c:layout>
                <c:manualLayout>
                  <c:x val="1.1759259259259216E-2"/>
                  <c:y val="2.32700617283950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A7-4F26-A0A2-10EE3F17E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A7-4F26-A0A2-10EE3F17EF2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1-4450-835C-201ECA848C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1-4450-835C-201ECA848CD2}"/>
              </c:ext>
            </c:extLst>
          </c:dPt>
          <c:dLbls>
            <c:dLbl>
              <c:idx val="0"/>
              <c:layout>
                <c:manualLayout>
                  <c:x val="-2.8222222222222308E-2"/>
                  <c:y val="5.487654320987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F1-4450-835C-201ECA848C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F1-4450-835C-201ECA848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GI'!$F$37:$F$38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GI'!$G$37:$G$38</c:f>
              <c:numCache>
                <c:formatCode>General</c:formatCode>
                <c:ptCount val="2"/>
                <c:pt idx="0">
                  <c:v>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1-4450-835C-201ECA848CD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>
                <a:solidFill>
                  <a:schemeClr val="tx1"/>
                </a:solidFill>
              </a:rPr>
              <a:t>Secteur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71-4B1E-9F52-F91412D2F2A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71-4B1E-9F52-F91412D2F2A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71-4B1E-9F52-F91412D2F2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71-4B1E-9F52-F91412D2F2AE}"/>
              </c:ext>
            </c:extLst>
          </c:dPt>
          <c:dLbls>
            <c:dLbl>
              <c:idx val="0"/>
              <c:layout>
                <c:manualLayout>
                  <c:x val="5.174074074074074E-2"/>
                  <c:y val="-7.839351851851852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168F7F-AA66-4805-A6D9-E4889326FA9B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B9E987EC-5C87-419B-AB29-9838DEC861B5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49722222222223"/>
                      <c:h val="0.31797037037037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71-4B1E-9F52-F91412D2F2AE}"/>
                </c:ext>
              </c:extLst>
            </c:dLbl>
            <c:dLbl>
              <c:idx val="1"/>
              <c:layout>
                <c:manualLayout>
                  <c:x val="-2.1166666666666646E-2"/>
                  <c:y val="8.62345679012345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0F3EF2-F986-45A3-8263-8A55EBDF1683}" type="CATEGORYNAME">
                      <a:rPr lang="en-US" sz="160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FFC000"/>
                        </a:solidFill>
                      </a:rPr>
                      <a:t>
</a:t>
                    </a:r>
                    <a:fld id="{90770D1F-1587-46F5-9B11-215B0F1F968D}" type="PERCENTAGE">
                      <a:rPr lang="en-US" sz="1600" baseline="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71-4B1E-9F52-F91412D2F2AE}"/>
                </c:ext>
              </c:extLst>
            </c:dLbl>
            <c:dLbl>
              <c:idx val="2"/>
              <c:layout>
                <c:manualLayout>
                  <c:x val="-7.0555555555555987E-3"/>
                  <c:y val="3.13580246913580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F736AE-323B-4D60-931C-285EAC1EEF63}" type="CATEGORYNAME">
                      <a:rPr lang="en-US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fld id="{E4C14219-D53F-485D-952A-D3A6A7C188D2}" type="PERCENTAGE">
                      <a:rPr lang="en-US" sz="16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71-4B1E-9F52-F91412D2F2A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71-4B1E-9F52-F91412D2F2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GI'!$O$37:$O$40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GI'!$P$37:$P$40</c:f>
              <c:numCache>
                <c:formatCode>General</c:formatCode>
                <c:ptCount val="4"/>
                <c:pt idx="0">
                  <c:v>25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71-4B1E-9F52-F91412D2F2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2.8222222222222221E-2"/>
                  <c:y val="4.1451851851851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7.0555555555555469E-2"/>
                  <c:y val="0.101913580246913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9.4074074074074032E-2"/>
                  <c:y val="-7.8395061728395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BB-4370-8CF1-D1DEA4E4A6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BB-4370-8CF1-D1DEA4E4A6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1BB-4370-8CF1-D1DEA4E4A6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1BB-4370-8CF1-D1DEA4E4A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MOSIG'!$E$27:$E$28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MOSIG'!$F$27:$F$28</c:f>
              <c:numCache>
                <c:formatCode>General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B-4370-8CF1-D1DEA4E4A65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Secteur geographique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26-47BC-92BF-699DA00B0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26-47BC-92BF-699DA00B0CB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26-47BC-92BF-699DA00B0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26-47BC-92BF-699DA00B0CBD}"/>
              </c:ext>
            </c:extLst>
          </c:dPt>
          <c:dLbls>
            <c:dLbl>
              <c:idx val="0"/>
              <c:layout>
                <c:manualLayout>
                  <c:x val="3.0574166666666666E-2"/>
                  <c:y val="-4.7037037037037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E43E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5277777777775"/>
                      <c:h val="0.279713580246913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26-47BC-92BF-699DA00B0C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626-47BC-92BF-699DA00B0CBD}"/>
                </c:ext>
              </c:extLst>
            </c:dLbl>
            <c:dLbl>
              <c:idx val="2"/>
              <c:layout>
                <c:manualLayout>
                  <c:x val="-4.3116785861827708E-17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26-47BC-92BF-699DA00B0CBD}"/>
                </c:ext>
              </c:extLst>
            </c:dLbl>
            <c:dLbl>
              <c:idx val="3"/>
              <c:layout>
                <c:manualLayout>
                  <c:x val="7.0555555555555129E-3"/>
                  <c:y val="2.7438271604938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26-47BC-92BF-699DA00B0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MOSIG'!$O$27:$O$30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MOSIG'!$P$27:$P$30</c:f>
              <c:numCache>
                <c:formatCode>General</c:formatCode>
                <c:ptCount val="4"/>
                <c:pt idx="0">
                  <c:v>19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26-47BC-92BF-699DA00B0CB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1.6462962962962877E-2"/>
                  <c:y val="2.3518518518518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6.585185185185187E-2"/>
                  <c:y val="-0.309660493827160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Moyenne</c:v>
                </c:pt>
                <c:pt idx="1">
                  <c:v>Petite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cap="all" baseline="0" dirty="0" smtClean="0">
                <a:solidFill>
                  <a:schemeClr val="tx1"/>
                </a:solidFill>
                <a:effectLst/>
              </a:rPr>
              <a:t>Rapport Entreprise/ Laboratoire</a:t>
            </a:r>
            <a:endParaRPr lang="fr-FR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B2-48AD-A29F-AF87350A1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B2-48AD-A29F-AF87350A1F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1B2-48AD-A29F-AF87350A1F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1B2-48AD-A29F-AF87350A1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ORCO (GBM2MO+GBM2RO)'!$F$16:$F$17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ORCO (GBM2MO+GBM2RO)'!$G$16:$G$17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B2-48AD-A29F-AF87350A1F2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>
                <a:solidFill>
                  <a:schemeClr val="tx1"/>
                </a:solidFill>
              </a:rPr>
              <a:t>Secteur </a:t>
            </a:r>
            <a:r>
              <a:rPr lang="fr-FR" dirty="0" err="1" smtClean="0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79-496C-B182-95BC797AA2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79-496C-B182-95BC797AA27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79-496C-B182-95BC797AA2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79-496C-B182-95BC797AA27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9C3ECF-B57C-4FB7-A315-137E8F75A247}" type="CATEGORYNAME">
                      <a:rPr lang="en-US" sz="140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0C9688C3-4A13-4CBE-B87B-F6FED8368F6F}" type="PERCENTAGE">
                      <a:rPr lang="en-US" sz="1400" baseline="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79-496C-B182-95BC797AA2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179-496C-B182-95BC797AA27E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0BA9EA-EF26-4254-A8F2-68CB4628346C}" type="CATEGORYNAME"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fld id="{BB5092FE-B898-4B95-B2B9-3A94B5E6F9D6}" type="PERCENTAGE">
                      <a:rPr lang="en-US" sz="14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400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79-496C-B182-95BC797AA27E}"/>
                </c:ext>
              </c:extLst>
            </c:dLbl>
            <c:dLbl>
              <c:idx val="3"/>
              <c:layout>
                <c:manualLayout>
                  <c:x val="2.351851851851856E-2"/>
                  <c:y val="2.3518518518518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79-496C-B182-95BC797AA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ORCO (GBM2MO+GBM2RO)'!$O$17:$O$20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ORCO (GBM2MO+GBM2RO)'!$P$17:$P$20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79-496C-B182-95BC797AA2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cap="all" baseline="0" dirty="0" smtClean="0">
                <a:solidFill>
                  <a:schemeClr val="tx1"/>
                </a:solidFill>
                <a:effectLst/>
              </a:rPr>
              <a:t>Rapport Entreprise/ Laboratoire</a:t>
            </a:r>
            <a:endParaRPr lang="fr-FR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4B-4F56-B41E-B4FC0BAD42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4B-4F56-B41E-B4FC0BAD4279}"/>
              </c:ext>
            </c:extLst>
          </c:dPt>
          <c:dLbls>
            <c:dLbl>
              <c:idx val="0"/>
              <c:layout>
                <c:manualLayout>
                  <c:x val="0.20696296296296296"/>
                  <c:y val="-7.8395061728395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4B-4F56-B41E-B4FC0BAD42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4B-4F56-B41E-B4FC0BAD4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MATH FOND'!$E$13:$E$14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MATH FOND'!$F$13:$F$14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4B-4F56-B41E-B4FC0BAD427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>
                <a:solidFill>
                  <a:schemeClr val="tx1"/>
                </a:solidFill>
              </a:rPr>
              <a:t>Secteur </a:t>
            </a:r>
            <a:r>
              <a:rPr lang="fr-FR" dirty="0" err="1" smtClean="0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DE-4AC1-BE98-F2C84A317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DE-4AC1-BE98-F2C84A31751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DE-4AC1-BE98-F2C84A31751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483AB8-D92E-4984-8CA6-367CD6DE4550}" type="CATEGORYNAME">
                      <a:rPr lang="en-US" sz="1400" dirty="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[NOM DE CATÉGORIE]</a:t>
                    </a:fld>
                    <a:r>
                      <a:rPr lang="en-US" sz="14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EE380349-5F00-48CE-8036-650885D95529}" type="PERCENTAGE">
                      <a:rPr lang="en-US" sz="1400" baseline="0" dirty="0">
                        <a:solidFill>
                          <a:srgbClr val="E43E0A"/>
                        </a:solidFill>
                      </a:rPr>
                      <a:pPr>
                        <a:defRPr sz="1400"/>
                      </a:pPr>
                      <a:t>[POURCENTAGE]</a:t>
                    </a:fld>
                    <a:endParaRPr lang="en-US" sz="14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DE-4AC1-BE98-F2C84A31751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7DE-4AC1-BE98-F2C84A31751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7DE-4AC1-BE98-F2C84A317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MATH FOND'!$Q$13:$Q$15</c:f>
              <c:strCache>
                <c:ptCount val="3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</c:strCache>
            </c:strRef>
          </c:cat>
          <c:val>
            <c:numRef>
              <c:f>'M2 MATH FOND'!$R$13:$R$15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DE-4AC1-BE98-F2C84A31751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RAPPORT LABORATOIRE/ ENTREPRISE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RAPPORT LABORATOIRE/ 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C-4EDD-BCC8-634D4BB127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9CC-4EDD-BCC8-634D4BB127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C-4EDD-BCC8-634D4BB127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9CC-4EDD-BCC8-634D4BB127D7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CC-4EDD-BCC8-634D4BB127D7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CC-4EDD-BCC8-634D4BB127D7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CC-4EDD-BCC8-634D4BB127D7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CC-4EDD-BCC8-634D4BB12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C-4EDD-BCC8-634D4BB127D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0"/>
                  <c:y val="4.145197228701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8.231481481481481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0.12464814814814815"/>
                  <c:y val="-0.41549382716049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85-42B9-B78B-FEFE249C7D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85-42B9-B78B-FEFE249C7D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C85-42B9-B78B-FEFE249C7D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C85-42B9-B78B-FEFE249C7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SIAM'!$F$13:$F$14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SIAM'!$G$13:$G$14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5-42B9-B78B-FEFE249C7D3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DF-4F2D-A0B9-9F80BD7FE7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DF-4F2D-A0B9-9F80BD7FE72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DF-4F2D-A0B9-9F80BD7FE7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DF-4F2D-A0B9-9F80BD7FE725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C72EE5-8F0B-4278-AE88-6FB45B4F9EB2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FC0E89F7-1637-4DEC-9650-FA304FF9E4B5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DF-4F2D-A0B9-9F80BD7FE7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BDF-4F2D-A0B9-9F80BD7FE725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D0EA19-9CEE-498F-B581-EEDCAC6BBF3D}" type="CATEGORYNAME">
                      <a:rPr lang="en-US" sz="160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11A0FDB9-08CC-480B-A755-68250509931B}" type="PERCENTAGE">
                      <a:rPr lang="en-US" sz="1600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DF-4F2D-A0B9-9F80BD7FE725}"/>
                </c:ext>
              </c:extLst>
            </c:dLbl>
            <c:dLbl>
              <c:idx val="3"/>
              <c:layout>
                <c:manualLayout>
                  <c:x val="1.6462962962962877E-2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DF-4F2D-A0B9-9F80BD7FE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SIAM'!$O$14:$O$17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SIAM'!$P$14:$P$17</c:f>
              <c:numCache>
                <c:formatCode>General</c:formatCode>
                <c:ptCount val="4"/>
                <c:pt idx="0">
                  <c:v>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DF-4F2D-A0B9-9F80BD7FE7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9.4074074074074077E-3"/>
                  <c:y val="5.7130864197530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2.11666666666665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9.4074074074074074E-2"/>
                  <c:y val="-0.41549382716049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petite</c:v>
                </c:pt>
                <c:pt idx="1">
                  <c:v>Petite</c:v>
                </c:pt>
                <c:pt idx="3">
                  <c:v>Grande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C9-42F9-8726-3948FC8A2B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C9-42F9-8726-3948FC8A2B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C9-42F9-8726-3948FC8A2B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C9-42F9-8726-3948FC8A2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SSD'!$F$12:$F$13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SSD'!$G$12:$G$13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9-42F9-8726-3948FC8A2B4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A3-4D35-B88F-8E73DA3E14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A3-4D35-B88F-8E73DA3E143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A3-4D35-B88F-8E73DA3E1437}"/>
              </c:ext>
            </c:extLst>
          </c:dPt>
          <c:dLbls>
            <c:dLbl>
              <c:idx val="0"/>
              <c:layout>
                <c:manualLayout>
                  <c:x val="-5.174074074074083E-2"/>
                  <c:y val="1.9598919753086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4842F2-039E-4ADA-A00D-27D69C1D41DB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7FE54894-E3D2-4E7B-8F19-3D0D06582F9B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31203703703704"/>
                      <c:h val="0.31797037037037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A3-4D35-B88F-8E73DA3E14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CA3-4D35-B88F-8E73DA3E1437}"/>
                </c:ext>
              </c:extLst>
            </c:dLbl>
            <c:dLbl>
              <c:idx val="2"/>
              <c:layout>
                <c:manualLayout>
                  <c:x val="-1.175925925925928E-2"/>
                  <c:y val="0.113672839506172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880571-6D14-4BAE-AC17-7176DEC40B30}" type="CATEGORYNAME">
                      <a:rPr lang="en-US" sz="160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FFC000"/>
                        </a:solidFill>
                      </a:rPr>
                      <a:t>
</a:t>
                    </a:r>
                    <a:fld id="{4B5D0789-82EB-43AA-860C-829E985820B6}" type="PERCENTAGE">
                      <a:rPr lang="en-US" sz="1600" baseline="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A3-4D35-B88F-8E73DA3E1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SSD'!$O$12:$O$14</c:f>
              <c:strCache>
                <c:ptCount val="3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</c:strCache>
            </c:strRef>
          </c:cat>
          <c:val>
            <c:numRef>
              <c:f>'M2 SSD'!$P$12:$P$14</c:f>
              <c:numCache>
                <c:formatCode>General</c:formatCode>
                <c:ptCount val="3"/>
                <c:pt idx="0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A3-4D35-B88F-8E73DA3E14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5F-4D90-A92E-C2D04CE13B8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5F-4D90-A92E-C2D04CE1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5F-4D90-A92E-C2D04CE1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5F-4D90-A92E-C2D04CE13B88}"/>
              </c:ext>
            </c:extLst>
          </c:dPt>
          <c:dLbls>
            <c:dLbl>
              <c:idx val="0"/>
              <c:layout>
                <c:manualLayout>
                  <c:x val="9.4074074074074077E-3"/>
                  <c:y val="5.7130864197530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5F-4D90-A92E-C2D04CE13B88}"/>
                </c:ext>
              </c:extLst>
            </c:dLbl>
            <c:dLbl>
              <c:idx val="1"/>
              <c:layout>
                <c:manualLayout>
                  <c:x val="0.21166666666666675"/>
                  <c:y val="-3.75416666666666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563FBF-1D1C-497E-8ABD-6D708E49235B}" type="CATEGORYNAME">
                      <a:rPr lang="en-US" sz="1600" dirty="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FFC000"/>
                        </a:solidFill>
                      </a:rPr>
                      <a:t>
</a:t>
                    </a:r>
                    <a:fld id="{532A947E-2612-4FE5-A9A3-B2A57781E2F4}" type="PERCENTAGE">
                      <a:rPr lang="en-US" sz="1600" baseline="0" dirty="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02148148148148"/>
                      <c:h val="0.164864814814814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5F-4D90-A92E-C2D04CE13B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5F-4D90-A92E-C2D04CE13B88}"/>
                </c:ext>
              </c:extLst>
            </c:dLbl>
            <c:dLbl>
              <c:idx val="3"/>
              <c:layout>
                <c:manualLayout>
                  <c:x val="-9.4074074074074074E-2"/>
                  <c:y val="-0.41549382716049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5F-4D90-A92E-C2D04CE1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3"/>
                <c:pt idx="0">
                  <c:v>Très petite</c:v>
                </c:pt>
                <c:pt idx="1">
                  <c:v>Petite</c:v>
                </c:pt>
                <c:pt idx="2">
                  <c:v>Moyenne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F-4D90-A92E-C2D04CE13B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Rapport Entreprise/ Laboratoire</a:t>
            </a:r>
          </a:p>
        </c:rich>
      </c:tx>
      <c:layout>
        <c:manualLayout>
          <c:xMode val="edge"/>
          <c:yMode val="edge"/>
          <c:x val="0.20582166666666668"/>
          <c:y val="4.2376543209876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79-464F-ADEB-964E9C980E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79-464F-ADEB-964E9C980E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79-464F-ADEB-964E9C980E4E}"/>
                </c:ext>
              </c:extLst>
            </c:dLbl>
            <c:dLbl>
              <c:idx val="1"/>
              <c:layout>
                <c:manualLayout>
                  <c:x val="-0.24459259259259258"/>
                  <c:y val="-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79-464F-ADEB-964E9C980E4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'M2 MIAGE'!$F$7:$F$8</c:f>
              <c:strCache>
                <c:ptCount val="2"/>
                <c:pt idx="0">
                  <c:v>Laboratoire</c:v>
                </c:pt>
                <c:pt idx="1">
                  <c:v>Entreprise</c:v>
                </c:pt>
              </c:strCache>
            </c:strRef>
          </c:cat>
          <c:val>
            <c:numRef>
              <c:f>'M2 MIAGE'!$G$7:$G$8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9-464F-ADEB-964E9C980E4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</a:rPr>
              <a:t>Secteur </a:t>
            </a:r>
            <a:r>
              <a:rPr lang="fr-FR" dirty="0" err="1">
                <a:solidFill>
                  <a:schemeClr val="tx1"/>
                </a:solidFill>
              </a:rPr>
              <a:t>geographique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3E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1A-4770-B371-A4E255C4BD7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1A-4770-B371-A4E255C4BD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1A-4770-B371-A4E255C4BD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1A-4770-B371-A4E255C4BD72}"/>
              </c:ext>
            </c:extLst>
          </c:dPt>
          <c:dLbls>
            <c:dLbl>
              <c:idx val="0"/>
              <c:layout>
                <c:manualLayout>
                  <c:x val="-2.8222222222222308E-2"/>
                  <c:y val="0.168549537037037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0C1013-B198-46F8-AC12-6B21F0ECDE49}" type="CATEGORYNAME">
                      <a:rPr lang="en-US" sz="160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E43E0A"/>
                        </a:solidFill>
                      </a:rPr>
                      <a:t>
</a:t>
                    </a:r>
                    <a:fld id="{541BF1B0-5A66-44BA-B74F-322DD752BDFE}" type="PERCENTAGE">
                      <a:rPr lang="en-US" sz="1600" baseline="0">
                        <a:solidFill>
                          <a:srgbClr val="E43E0A"/>
                        </a:solidFill>
                      </a:rPr>
                      <a:pPr>
                        <a:defRPr sz="1600"/>
                      </a:pPr>
                      <a:t>[POURCENTAGE]</a:t>
                    </a:fld>
                    <a:endParaRPr lang="en-US" sz="1600" baseline="0" dirty="0">
                      <a:solidFill>
                        <a:srgbClr val="E43E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5277777777779"/>
                      <c:h val="0.31797037037037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1A-4770-B371-A4E255C4BD7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1F02D2-A3E9-4768-A250-10CAA9984F81}" type="CATEGORYNAME">
                      <a:rPr lang="en-US" sz="160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600" baseline="0" dirty="0">
                        <a:solidFill>
                          <a:srgbClr val="FFC000"/>
                        </a:solidFill>
                      </a:rPr>
                      <a:t>
</a:t>
                    </a:r>
                    <a:fld id="{7CE1CDB2-131D-4481-BC52-EF2F1A183FD4}" type="PERCENTAGE">
                      <a:rPr lang="en-US" sz="1600" baseline="0">
                        <a:solidFill>
                          <a:srgbClr val="FFC00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1A-4770-B371-A4E255C4BD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91A-4770-B371-A4E255C4BD7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91A-4770-B371-A4E255C4B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'M2 MIAGE'!$O$8:$O$11</c:f>
              <c:strCache>
                <c:ptCount val="4"/>
                <c:pt idx="0">
                  <c:v>Grenoble/ Agglomération</c:v>
                </c:pt>
                <c:pt idx="1">
                  <c:v>Rhône-Alpes</c:v>
                </c:pt>
                <c:pt idx="2">
                  <c:v>France</c:v>
                </c:pt>
                <c:pt idx="3">
                  <c:v>Etranger</c:v>
                </c:pt>
              </c:strCache>
            </c:strRef>
          </c:cat>
          <c:val>
            <c:numRef>
              <c:f>'M2 MIAGE'!$P$8:$P$11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1A-4770-B371-A4E255C4BD7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>
                <a:solidFill>
                  <a:schemeClr val="tx1"/>
                </a:solidFill>
              </a:rPr>
              <a:t>Taille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Entreprise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0.22871</cdr:y>
    </cdr:from>
    <cdr:to>
      <cdr:x>0.5</cdr:x>
      <cdr:y>0.54856</cdr:y>
    </cdr:to>
    <cdr:cxnSp macro="">
      <cdr:nvCxnSpPr>
        <cdr:cNvPr id="5" name="Connecteur droit 4"/>
        <cdr:cNvCxnSpPr/>
      </cdr:nvCxnSpPr>
      <cdr:spPr>
        <a:xfrm xmlns:a="http://schemas.openxmlformats.org/drawingml/2006/main">
          <a:off x="2700000" y="741013"/>
          <a:ext cx="0" cy="10363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0.4992</cdr:x>
      <cdr:y>0.22871</cdr:y>
    </cdr:from>
    <cdr:to>
      <cdr:x>0.4992</cdr:x>
      <cdr:y>0.57208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695705" y="741013"/>
          <a:ext cx="0" cy="11125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0.20338</cdr:y>
    </cdr:from>
    <cdr:to>
      <cdr:x>0.5</cdr:x>
      <cdr:y>0.54112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700000" y="658942"/>
          <a:ext cx="0" cy="10942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0.20788</cdr:y>
    </cdr:from>
    <cdr:to>
      <cdr:x>0.5</cdr:x>
      <cdr:y>0.55863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700000" y="673545"/>
          <a:ext cx="0" cy="11364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0.20788</cdr:y>
    </cdr:from>
    <cdr:to>
      <cdr:x>0.5</cdr:x>
      <cdr:y>0.55863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700000" y="673545"/>
          <a:ext cx="0" cy="11364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</cdr:x>
      <cdr:y>0.20764</cdr:y>
    </cdr:from>
    <cdr:to>
      <cdr:x>0.5</cdr:x>
      <cdr:y>0.54726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700000" y="672748"/>
          <a:ext cx="0" cy="11003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0.49786</cdr:x>
      <cdr:y>0.20771</cdr:y>
    </cdr:from>
    <cdr:to>
      <cdr:x>0.49786</cdr:x>
      <cdr:y>0.54369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688459" y="672981"/>
          <a:ext cx="0" cy="108857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0.49786</cdr:x>
      <cdr:y>0.20771</cdr:y>
    </cdr:from>
    <cdr:to>
      <cdr:x>0.49786</cdr:x>
      <cdr:y>0.54369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688459" y="672981"/>
          <a:ext cx="0" cy="108857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0.49731</cdr:x>
      <cdr:y>0.20771</cdr:y>
    </cdr:from>
    <cdr:to>
      <cdr:x>0.5</cdr:x>
      <cdr:y>0.56609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2685486" y="672981"/>
          <a:ext cx="14514" cy="11611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1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01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1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97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5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91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48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4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52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4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EDC4-34F7-4223-B103-32B058B1E05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0FE3-CAB4-4597-8B02-E8E4C0843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59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7.xml"/><Relationship Id="rId4" Type="http://schemas.openxmlformats.org/officeDocument/2006/relationships/chart" Target="../charts/chart8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7.xml"/><Relationship Id="rId4" Type="http://schemas.openxmlformats.org/officeDocument/2006/relationships/chart" Target="../charts/chart10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322611" y="1631088"/>
            <a:ext cx="587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Etude sur les stages :</a:t>
            </a:r>
          </a:p>
          <a:p>
            <a:pPr algn="ctr"/>
            <a:r>
              <a:rPr lang="fr-FR" sz="4000" dirty="0" smtClean="0"/>
              <a:t> </a:t>
            </a:r>
          </a:p>
          <a:p>
            <a:pPr algn="ctr"/>
            <a:r>
              <a:rPr lang="fr-FR" sz="4000" dirty="0" smtClean="0"/>
              <a:t>2016-2017</a:t>
            </a:r>
          </a:p>
          <a:p>
            <a:pPr algn="ctr"/>
            <a:r>
              <a:rPr lang="fr-FR" sz="4000" dirty="0" smtClean="0"/>
              <a:t>2017-2018</a:t>
            </a:r>
          </a:p>
          <a:p>
            <a:pPr algn="ctr"/>
            <a:r>
              <a:rPr lang="fr-FR" sz="4000" dirty="0" smtClean="0"/>
              <a:t>Sur les 2 années</a:t>
            </a:r>
            <a:endParaRPr lang="fr-FR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9286504" y="5955735"/>
            <a:ext cx="198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Lucas 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1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537679" y="2649218"/>
            <a:ext cx="587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1 STS Mention Mathématiques et applications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8700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IAM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/>
              <a:t>6</a:t>
            </a:r>
            <a:r>
              <a:rPr lang="fr-FR" sz="1600" i="1" dirty="0" smtClean="0"/>
              <a:t> 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4,10€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3,73€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60813" y="114011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Graphique 24"/>
          <p:cNvGraphicFramePr/>
          <p:nvPr>
            <p:extLst>
              <p:ext uri="{D42A27DB-BD31-4B8C-83A1-F6EECF244321}">
                <p14:modId xmlns:p14="http://schemas.microsoft.com/office/powerpoint/2010/main" val="4208116668"/>
              </p:ext>
            </p:extLst>
          </p:nvPr>
        </p:nvGraphicFramePr>
        <p:xfrm>
          <a:off x="7254929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337637796"/>
              </p:ext>
            </p:extLst>
          </p:nvPr>
        </p:nvGraphicFramePr>
        <p:xfrm>
          <a:off x="-203849" y="215690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77244239"/>
              </p:ext>
            </p:extLst>
          </p:nvPr>
        </p:nvGraphicFramePr>
        <p:xfrm>
          <a:off x="3396000" y="21508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9945858" y="2813538"/>
            <a:ext cx="0" cy="1153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24911" y="43902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fld id="{F48EE093-390B-4BA0-9D22-50EC6CB4A070}" type="CATEGORYNAME">
              <a:rPr lang="en-US" sz="1600"/>
              <a:pPr algn="ctr">
                <a:defRPr sz="1400" b="1" i="0" u="none" strike="noStrike" kern="1200" spc="0" baseline="0">
                  <a:solidFill>
                    <a:srgbClr val="FFC000"/>
                  </a:solidFill>
                  <a:latin typeface="+mn-lt"/>
                  <a:ea typeface="+mn-ea"/>
                  <a:cs typeface="+mn-cs"/>
                </a:defRPr>
              </a:pPr>
              <a:t>Grande</a:t>
            </a:fld>
            <a:r>
              <a:rPr lang="en-US" sz="1600" dirty="0"/>
              <a:t>
</a:t>
            </a:r>
            <a:fld id="{5A71BA69-9C95-4676-8C06-849BF71F2A51}" type="PERCENTAGE">
              <a:rPr lang="en-US" sz="1600"/>
              <a:pPr algn="ctr">
                <a:defRPr sz="1400" b="1" i="0" u="none" strike="noStrike" kern="1200" spc="0" baseline="0">
                  <a:solidFill>
                    <a:srgbClr val="FFC000"/>
                  </a:solidFill>
                  <a:latin typeface="+mn-lt"/>
                  <a:ea typeface="+mn-ea"/>
                  <a:cs typeface="+mn-cs"/>
                </a:defRPr>
              </a:pPr>
              <a:t>14%</a:t>
            </a:fld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78433" y="-74730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8468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SSD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/>
              <a:t>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4,52€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4,75€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60813" y="114011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203958513"/>
              </p:ext>
            </p:extLst>
          </p:nvPr>
        </p:nvGraphicFramePr>
        <p:xfrm>
          <a:off x="7254929" y="216444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580141392"/>
              </p:ext>
            </p:extLst>
          </p:nvPr>
        </p:nvGraphicFramePr>
        <p:xfrm>
          <a:off x="-254826" y="216444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phique 25"/>
          <p:cNvGraphicFramePr/>
          <p:nvPr>
            <p:extLst>
              <p:ext uri="{D42A27DB-BD31-4B8C-83A1-F6EECF244321}">
                <p14:modId xmlns:p14="http://schemas.microsoft.com/office/powerpoint/2010/main" val="1735763827"/>
              </p:ext>
            </p:extLst>
          </p:nvPr>
        </p:nvGraphicFramePr>
        <p:xfrm>
          <a:off x="3396000" y="216444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86453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992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1 STS Mention MIAGE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86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MIAGE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49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/>
              <a:t>5</a:t>
            </a:r>
            <a:r>
              <a:rPr lang="fr-FR" dirty="0" smtClean="0"/>
              <a:t>,16€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/>
              <a:t>5</a:t>
            </a:r>
            <a:r>
              <a:rPr lang="fr-FR" dirty="0" smtClean="0"/>
              <a:t>,13€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1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MIAGE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264216565"/>
              </p:ext>
            </p:extLst>
          </p:nvPr>
        </p:nvGraphicFramePr>
        <p:xfrm>
          <a:off x="7254929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78099"/>
              </p:ext>
            </p:extLst>
          </p:nvPr>
        </p:nvGraphicFramePr>
        <p:xfrm>
          <a:off x="-409716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535814392"/>
              </p:ext>
            </p:extLst>
          </p:nvPr>
        </p:nvGraphicFramePr>
        <p:xfrm>
          <a:off x="3422607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406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2 STS Mention Informatique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301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CCI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31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6,15€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5,89€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4121211433"/>
              </p:ext>
            </p:extLst>
          </p:nvPr>
        </p:nvGraphicFramePr>
        <p:xfrm>
          <a:off x="7669999" y="224093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82715559"/>
              </p:ext>
            </p:extLst>
          </p:nvPr>
        </p:nvGraphicFramePr>
        <p:xfrm>
          <a:off x="-67635" y="224093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505936380"/>
              </p:ext>
            </p:extLst>
          </p:nvPr>
        </p:nvGraphicFramePr>
        <p:xfrm>
          <a:off x="3727918" y="224093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396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Cybersecurity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11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7,22€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6,79€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548700512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820417010"/>
              </p:ext>
            </p:extLst>
          </p:nvPr>
        </p:nvGraphicFramePr>
        <p:xfrm>
          <a:off x="-283688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4277402596"/>
              </p:ext>
            </p:extLst>
          </p:nvPr>
        </p:nvGraphicFramePr>
        <p:xfrm>
          <a:off x="3694033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742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Génie Informatique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16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6,94€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6,43€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1279884569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326974362"/>
              </p:ext>
            </p:extLst>
          </p:nvPr>
        </p:nvGraphicFramePr>
        <p:xfrm>
          <a:off x="-409716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677071483"/>
              </p:ext>
            </p:extLst>
          </p:nvPr>
        </p:nvGraphicFramePr>
        <p:xfrm>
          <a:off x="3513385" y="208259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295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MOSIG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38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7,87€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4,58€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903333141"/>
              </p:ext>
            </p:extLst>
          </p:nvPr>
        </p:nvGraphicFramePr>
        <p:xfrm>
          <a:off x="7601377" y="19643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636806989"/>
              </p:ext>
            </p:extLst>
          </p:nvPr>
        </p:nvGraphicFramePr>
        <p:xfrm>
          <a:off x="-409716" y="2020731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684766810"/>
              </p:ext>
            </p:extLst>
          </p:nvPr>
        </p:nvGraphicFramePr>
        <p:xfrm>
          <a:off x="3595831" y="2020731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8651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797514" y="3059312"/>
            <a:ext cx="587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2016-2017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4209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ORCO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/>
              <a:t>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3,70€</a:t>
            </a:r>
            <a:r>
              <a:rPr lang="fr-FR" dirty="0"/>
              <a:t>/</a:t>
            </a:r>
            <a:r>
              <a:rPr lang="fr-FR" dirty="0" smtClean="0"/>
              <a:t>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497736111"/>
              </p:ext>
            </p:extLst>
          </p:nvPr>
        </p:nvGraphicFramePr>
        <p:xfrm>
          <a:off x="-284810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2415190" y="2758190"/>
            <a:ext cx="0" cy="1109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465369593"/>
              </p:ext>
            </p:extLst>
          </p:nvPr>
        </p:nvGraphicFramePr>
        <p:xfrm>
          <a:off x="3538259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7783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2 STS Mention Mathématiques et applications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892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23757" y="654350"/>
            <a:ext cx="6390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Mathématiques Fondamentales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/>
              <a:t>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3,61€</a:t>
            </a:r>
            <a:r>
              <a:rPr lang="fr-FR" dirty="0"/>
              <a:t>/</a:t>
            </a:r>
            <a:r>
              <a:rPr lang="fr-FR" dirty="0" smtClean="0"/>
              <a:t>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2357" y="190955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150066899"/>
              </p:ext>
            </p:extLst>
          </p:nvPr>
        </p:nvGraphicFramePr>
        <p:xfrm>
          <a:off x="-299801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276501331"/>
              </p:ext>
            </p:extLst>
          </p:nvPr>
        </p:nvGraphicFramePr>
        <p:xfrm>
          <a:off x="3486039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376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SIAM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14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5,75€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4,37€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2357" y="190955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576926745"/>
              </p:ext>
            </p:extLst>
          </p:nvPr>
        </p:nvGraphicFramePr>
        <p:xfrm>
          <a:off x="-134122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497429799"/>
              </p:ext>
            </p:extLst>
          </p:nvPr>
        </p:nvGraphicFramePr>
        <p:xfrm>
          <a:off x="3830819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536514255"/>
              </p:ext>
            </p:extLst>
          </p:nvPr>
        </p:nvGraphicFramePr>
        <p:xfrm>
          <a:off x="7331571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7925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37071" y="337572"/>
            <a:ext cx="789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2016/2017</a:t>
            </a:r>
          </a:p>
        </p:txBody>
      </p:sp>
      <p:graphicFrame>
        <p:nvGraphicFramePr>
          <p:cNvPr id="6" name="Graphique 5"/>
          <p:cNvGraphicFramePr/>
          <p:nvPr>
            <p:extLst/>
          </p:nvPr>
        </p:nvGraphicFramePr>
        <p:xfrm>
          <a:off x="0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/>
          <p:nvPr>
            <p:extLst/>
          </p:nvPr>
        </p:nvGraphicFramePr>
        <p:xfrm>
          <a:off x="3785522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/>
          </p:nvPr>
        </p:nvGraphicFramePr>
        <p:xfrm>
          <a:off x="7571044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5,18€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4,53€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88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37071" y="337572"/>
            <a:ext cx="789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2016/2017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0284" y="2397140"/>
            <a:ext cx="4891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 qui prennent le plus de stagiaire : </a:t>
            </a:r>
          </a:p>
          <a:p>
            <a:pPr algn="ctr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ATOS </a:t>
            </a:r>
            <a:r>
              <a:rPr lang="fr-FR" b="1" dirty="0" smtClean="0"/>
              <a:t>(10)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CGI </a:t>
            </a:r>
            <a:r>
              <a:rPr lang="fr-FR" b="1" dirty="0" smtClean="0"/>
              <a:t>(10)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CAPGEMINI </a:t>
            </a:r>
            <a:r>
              <a:rPr lang="fr-FR" b="1" dirty="0" smtClean="0"/>
              <a:t>(6)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HARDIS</a:t>
            </a:r>
            <a:r>
              <a:rPr lang="fr-FR" b="1" dirty="0" smtClean="0"/>
              <a:t> (5)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NORSYS </a:t>
            </a:r>
            <a:r>
              <a:rPr lang="fr-FR" b="1" dirty="0" smtClean="0"/>
              <a:t>(4)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SOPRA </a:t>
            </a:r>
            <a:r>
              <a:rPr lang="fr-FR" b="1" dirty="0" smtClean="0"/>
              <a:t>(5)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96000" y="2397140"/>
            <a:ext cx="4891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 qui indemnisent le mieux : </a:t>
            </a:r>
          </a:p>
          <a:p>
            <a:pPr algn="ctr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CODALIS </a:t>
            </a:r>
            <a:r>
              <a:rPr lang="fr-FR" b="1" dirty="0" smtClean="0"/>
              <a:t>(14,97€/h)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ERNST ET YOUNG ADVISORY </a:t>
            </a:r>
            <a:r>
              <a:rPr lang="fr-FR" b="1" dirty="0" smtClean="0"/>
              <a:t>(11,78€/h)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MC NEXT </a:t>
            </a:r>
            <a:r>
              <a:rPr lang="fr-FR" b="1" dirty="0" smtClean="0"/>
              <a:t>(9,74€/h)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DASSAULT SYSTEMES </a:t>
            </a:r>
            <a:r>
              <a:rPr lang="fr-FR" b="1" dirty="0" smtClean="0"/>
              <a:t>(9,16€/h)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SAP France </a:t>
            </a:r>
            <a:r>
              <a:rPr lang="fr-FR" b="1" dirty="0" smtClean="0"/>
              <a:t>(9,09€/h)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ATOS INTEGRATION </a:t>
            </a:r>
            <a:r>
              <a:rPr lang="fr-FR" b="1" dirty="0" smtClean="0"/>
              <a:t>(8,92€/h)</a:t>
            </a:r>
          </a:p>
        </p:txBody>
      </p:sp>
    </p:spTree>
    <p:extLst>
      <p:ext uri="{BB962C8B-B14F-4D97-AF65-F5344CB8AC3E}">
        <p14:creationId xmlns:p14="http://schemas.microsoft.com/office/powerpoint/2010/main" val="13191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797514" y="3059312"/>
            <a:ext cx="587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2017-2018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5663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Licence 3 STS Mention Informatique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2180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MIAGE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57</a:t>
            </a:r>
            <a:endParaRPr lang="fr-FR" sz="1600" i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0" y="2157629"/>
          <a:ext cx="4588565" cy="270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/>
          </p:nvPr>
        </p:nvGraphicFramePr>
        <p:xfrm>
          <a:off x="-811435" y="1998584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/>
          </p:nvPr>
        </p:nvGraphicFramePr>
        <p:xfrm>
          <a:off x="3500064" y="1998584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     </a:t>
            </a:r>
            <a:r>
              <a:rPr lang="fr-FR" dirty="0" smtClean="0"/>
              <a:t>4,14€/h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4,07€/h</a:t>
            </a:r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240009596"/>
              </p:ext>
            </p:extLst>
          </p:nvPr>
        </p:nvGraphicFramePr>
        <p:xfrm>
          <a:off x="7632963" y="205171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8504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237121"/>
            <a:ext cx="13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Licence 3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534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Informatique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7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     </a:t>
            </a:r>
            <a:r>
              <a:rPr lang="fr-FR" dirty="0"/>
              <a:t>4,01€/h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/>
              <a:t>3,86€/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237121"/>
            <a:ext cx="13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Licence 3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/>
          </p:nvPr>
        </p:nvGraphicFramePr>
        <p:xfrm>
          <a:off x="-600075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/>
          </p:nvPr>
        </p:nvGraphicFramePr>
        <p:xfrm>
          <a:off x="3500064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1869204173"/>
              </p:ext>
            </p:extLst>
          </p:nvPr>
        </p:nvGraphicFramePr>
        <p:xfrm>
          <a:off x="7600203" y="217490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5" name="Rectangle 4"/>
          <p:cNvSpPr/>
          <p:nvPr/>
        </p:nvSpPr>
        <p:spPr>
          <a:xfrm>
            <a:off x="9094033" y="4830133"/>
            <a:ext cx="682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3ED7208-923B-4A1B-9D25-4587B2C0A0D4}" type="CATEGORYNAME">
              <a:rPr lang="en-US" sz="1600" b="1" smtClean="0">
                <a:solidFill>
                  <a:schemeClr val="accent2"/>
                </a:solidFill>
              </a:rPr>
              <a:pPr/>
              <a:t>Petite</a:t>
            </a:fld>
            <a:endParaRPr lang="en-US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20%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359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Licence 3 STS Mention Informatique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986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Mathématiques et Informatique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13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     </a:t>
            </a:r>
            <a:r>
              <a:rPr lang="fr-FR" dirty="0" smtClean="0"/>
              <a:t>3,78€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3,77€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237121"/>
            <a:ext cx="13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Licence 3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-409716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/>
          </p:nvPr>
        </p:nvGraphicFramePr>
        <p:xfrm>
          <a:off x="3396000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536684929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0953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46146" y="2683085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1 STS Mention Informatique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2288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Informatique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 smtClean="0"/>
              <a:t>21</a:t>
            </a:r>
          </a:p>
          <a:p>
            <a:pPr algn="ctr"/>
            <a:r>
              <a:rPr lang="fr-FR" sz="1600" i="1" dirty="0" smtClean="0"/>
              <a:t>Nombre de protocoles : 81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fr-FR" dirty="0" smtClean="0"/>
              <a:t>4,37 </a:t>
            </a:r>
            <a:r>
              <a:rPr lang="fr-FR" dirty="0"/>
              <a:t>€/h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3,89€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49452"/>
              </p:ext>
            </p:extLst>
          </p:nvPr>
        </p:nvGraphicFramePr>
        <p:xfrm>
          <a:off x="-612447" y="218150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477924"/>
              </p:ext>
            </p:extLst>
          </p:nvPr>
        </p:nvGraphicFramePr>
        <p:xfrm>
          <a:off x="3396000" y="217793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381593609"/>
              </p:ext>
            </p:extLst>
          </p:nvPr>
        </p:nvGraphicFramePr>
        <p:xfrm>
          <a:off x="7697052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10828646" y="237121"/>
            <a:ext cx="133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66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MOSIG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 smtClean="0"/>
              <a:t>19</a:t>
            </a:r>
          </a:p>
          <a:p>
            <a:pPr algn="ctr"/>
            <a:r>
              <a:rPr lang="fr-FR" sz="1600" i="1" dirty="0" smtClean="0"/>
              <a:t>Nombre de protocoles : 7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3,75€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3,75€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/>
          </p:nvPr>
        </p:nvGraphicFramePr>
        <p:xfrm>
          <a:off x="3396000" y="217793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10828646" y="237121"/>
            <a:ext cx="133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448030"/>
              </p:ext>
            </p:extLst>
          </p:nvPr>
        </p:nvGraphicFramePr>
        <p:xfrm>
          <a:off x="-462929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279362165"/>
              </p:ext>
            </p:extLst>
          </p:nvPr>
        </p:nvGraphicFramePr>
        <p:xfrm>
          <a:off x="7254929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6881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537679" y="2649218"/>
            <a:ext cx="587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1 STS Mention Mathématiques et applications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08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IAM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11 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4,11€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3,93€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31287"/>
              </p:ext>
            </p:extLst>
          </p:nvPr>
        </p:nvGraphicFramePr>
        <p:xfrm>
          <a:off x="-462929" y="2159449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61002"/>
              </p:ext>
            </p:extLst>
          </p:nvPr>
        </p:nvGraphicFramePr>
        <p:xfrm>
          <a:off x="3519161" y="2133830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10760813" y="114011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Graphique 24"/>
          <p:cNvGraphicFramePr/>
          <p:nvPr>
            <p:extLst>
              <p:ext uri="{D42A27DB-BD31-4B8C-83A1-F6EECF244321}">
                <p14:modId xmlns:p14="http://schemas.microsoft.com/office/powerpoint/2010/main" val="977585861"/>
              </p:ext>
            </p:extLst>
          </p:nvPr>
        </p:nvGraphicFramePr>
        <p:xfrm>
          <a:off x="7254929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63007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6047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SSD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9 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4,85€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4,30€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60813" y="114011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469767112"/>
              </p:ext>
            </p:extLst>
          </p:nvPr>
        </p:nvGraphicFramePr>
        <p:xfrm>
          <a:off x="7254929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515060"/>
              </p:ext>
            </p:extLst>
          </p:nvPr>
        </p:nvGraphicFramePr>
        <p:xfrm>
          <a:off x="-462929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729628"/>
              </p:ext>
            </p:extLst>
          </p:nvPr>
        </p:nvGraphicFramePr>
        <p:xfrm>
          <a:off x="3396000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78433" y="-74730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118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1 STS Mention MIAGE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9907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MIAGE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48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/>
              <a:t>5</a:t>
            </a:r>
            <a:r>
              <a:rPr lang="fr-FR" dirty="0" smtClean="0"/>
              <a:t>,16€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/>
              <a:t>5</a:t>
            </a:r>
            <a:r>
              <a:rPr lang="fr-FR" dirty="0" smtClean="0"/>
              <a:t>,13€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1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MIAGE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340629186"/>
              </p:ext>
            </p:extLst>
          </p:nvPr>
        </p:nvGraphicFramePr>
        <p:xfrm>
          <a:off x="7254929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471825"/>
              </p:ext>
            </p:extLst>
          </p:nvPr>
        </p:nvGraphicFramePr>
        <p:xfrm>
          <a:off x="-612447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10772"/>
              </p:ext>
            </p:extLst>
          </p:nvPr>
        </p:nvGraphicFramePr>
        <p:xfrm>
          <a:off x="3396000" y="212873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8219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2 STS Mention Informatique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223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MIAGE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39</a:t>
            </a:r>
            <a:endParaRPr lang="fr-FR" sz="1600" i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0" y="2157629"/>
          <a:ext cx="4588565" cy="270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     </a:t>
            </a:r>
            <a:r>
              <a:rPr lang="fr-FR" dirty="0" smtClean="0"/>
              <a:t>3,94€/h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3,92€/h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8504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237121"/>
            <a:ext cx="13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Licence 3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494655340"/>
              </p:ext>
            </p:extLst>
          </p:nvPr>
        </p:nvGraphicFramePr>
        <p:xfrm>
          <a:off x="-462929" y="190247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791918667"/>
              </p:ext>
            </p:extLst>
          </p:nvPr>
        </p:nvGraphicFramePr>
        <p:xfrm>
          <a:off x="3519161" y="190688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4041635119"/>
              </p:ext>
            </p:extLst>
          </p:nvPr>
        </p:nvGraphicFramePr>
        <p:xfrm>
          <a:off x="7600203" y="217490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0998725" y="4781827"/>
            <a:ext cx="682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3ED7208-923B-4A1B-9D25-4587B2C0A0D4}" type="CATEGORYNAME">
              <a:rPr lang="en-US" sz="1600" b="1" smtClean="0">
                <a:solidFill>
                  <a:schemeClr val="accent2"/>
                </a:solidFill>
              </a:rPr>
              <a:pPr/>
              <a:t>Petite</a:t>
            </a:fld>
            <a:endParaRPr lang="en-US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21%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467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CCI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26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6,13€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6,13€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135629"/>
              </p:ext>
            </p:extLst>
          </p:nvPr>
        </p:nvGraphicFramePr>
        <p:xfrm>
          <a:off x="-409716" y="224093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158723"/>
              </p:ext>
            </p:extLst>
          </p:nvPr>
        </p:nvGraphicFramePr>
        <p:xfrm>
          <a:off x="3519161" y="224093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3906340765"/>
              </p:ext>
            </p:extLst>
          </p:nvPr>
        </p:nvGraphicFramePr>
        <p:xfrm>
          <a:off x="7669999" y="2240933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8147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Cybersecurity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14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6,24€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5,00€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735553382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872158"/>
              </p:ext>
            </p:extLst>
          </p:nvPr>
        </p:nvGraphicFramePr>
        <p:xfrm>
          <a:off x="-462929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370508"/>
              </p:ext>
            </p:extLst>
          </p:nvPr>
        </p:nvGraphicFramePr>
        <p:xfrm>
          <a:off x="3694033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119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Génie Informatique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33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6,28€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5,97€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782884728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541199"/>
              </p:ext>
            </p:extLst>
          </p:nvPr>
        </p:nvGraphicFramePr>
        <p:xfrm>
          <a:off x="-409716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053421"/>
              </p:ext>
            </p:extLst>
          </p:nvPr>
        </p:nvGraphicFramePr>
        <p:xfrm>
          <a:off x="3396000" y="211986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328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MOSIG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23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</a:t>
            </a:r>
            <a:r>
              <a:rPr lang="fr-FR" dirty="0" smtClean="0"/>
              <a:t>12,47€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5,94€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1138867419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902395"/>
              </p:ext>
            </p:extLst>
          </p:nvPr>
        </p:nvGraphicFramePr>
        <p:xfrm>
          <a:off x="-398163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034410"/>
              </p:ext>
            </p:extLst>
          </p:nvPr>
        </p:nvGraphicFramePr>
        <p:xfrm>
          <a:off x="3519161" y="208259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4312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ORCO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12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5,65€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4,89€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88453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155405805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064052"/>
              </p:ext>
            </p:extLst>
          </p:nvPr>
        </p:nvGraphicFramePr>
        <p:xfrm>
          <a:off x="-184484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001183"/>
              </p:ext>
            </p:extLst>
          </p:nvPr>
        </p:nvGraphicFramePr>
        <p:xfrm>
          <a:off x="3626001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84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2 STS Mention Mathématiques et applications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1588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6310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Mathématiques Fondamentales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9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3,75€</a:t>
            </a:r>
            <a:r>
              <a:rPr lang="fr-FR" dirty="0"/>
              <a:t>/</a:t>
            </a:r>
            <a:r>
              <a:rPr lang="fr-FR" dirty="0" smtClean="0"/>
              <a:t>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52357" y="190955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65847"/>
              </p:ext>
            </p:extLst>
          </p:nvPr>
        </p:nvGraphicFramePr>
        <p:xfrm>
          <a:off x="-72590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627949"/>
              </p:ext>
            </p:extLst>
          </p:nvPr>
        </p:nvGraphicFramePr>
        <p:xfrm>
          <a:off x="3396000" y="211986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012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SIAM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10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8,46€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5,63€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196599426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52357" y="190955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630042"/>
              </p:ext>
            </p:extLst>
          </p:nvPr>
        </p:nvGraphicFramePr>
        <p:xfrm>
          <a:off x="-392988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728887"/>
              </p:ext>
            </p:extLst>
          </p:nvPr>
        </p:nvGraphicFramePr>
        <p:xfrm>
          <a:off x="3396000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1653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SSD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8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5,49€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4,82€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1534695516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52357" y="190955"/>
            <a:ext cx="153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Mathématiques et applications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74945"/>
              </p:ext>
            </p:extLst>
          </p:nvPr>
        </p:nvGraphicFramePr>
        <p:xfrm>
          <a:off x="-409716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97252"/>
              </p:ext>
            </p:extLst>
          </p:nvPr>
        </p:nvGraphicFramePr>
        <p:xfrm>
          <a:off x="3396000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0951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37679" y="2649218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2 STS Mention MIAGE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424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Informatique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6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     </a:t>
            </a:r>
            <a:r>
              <a:rPr lang="fr-FR" dirty="0" smtClean="0"/>
              <a:t>4,07€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3,84€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237121"/>
            <a:ext cx="13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Licence 3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3173731974"/>
              </p:ext>
            </p:extLst>
          </p:nvPr>
        </p:nvGraphicFramePr>
        <p:xfrm>
          <a:off x="7600203" y="217490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5" name="Rectangle 4"/>
          <p:cNvSpPr/>
          <p:nvPr/>
        </p:nvSpPr>
        <p:spPr>
          <a:xfrm>
            <a:off x="8597076" y="2965708"/>
            <a:ext cx="682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3ED7208-923B-4A1B-9D25-4587B2C0A0D4}" type="CATEGORYNAME">
              <a:rPr lang="en-US" sz="1600" b="1" smtClean="0">
                <a:solidFill>
                  <a:schemeClr val="accent2"/>
                </a:solidFill>
              </a:rPr>
              <a:pPr/>
              <a:t>Petite</a:t>
            </a:fld>
            <a:endParaRPr lang="en-US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33%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-409716" y="217490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204370069"/>
              </p:ext>
            </p:extLst>
          </p:nvPr>
        </p:nvGraphicFramePr>
        <p:xfrm>
          <a:off x="3396000" y="217490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5820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MIAGE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4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4,16€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4,16€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3308173754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52357" y="190955"/>
            <a:ext cx="153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Master 2 STS Mention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MIAGE</a:t>
            </a: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123560"/>
              </p:ext>
            </p:extLst>
          </p:nvPr>
        </p:nvGraphicFramePr>
        <p:xfrm>
          <a:off x="-409716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946570"/>
              </p:ext>
            </p:extLst>
          </p:nvPr>
        </p:nvGraphicFramePr>
        <p:xfrm>
          <a:off x="3396000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628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479623" y="2741153"/>
            <a:ext cx="587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Magistère Informatique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275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19"/>
            <a:ext cx="599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année 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6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3,75€</a:t>
            </a:r>
            <a:r>
              <a:rPr lang="fr-FR" dirty="0"/>
              <a:t>/</a:t>
            </a:r>
            <a:r>
              <a:rPr lang="fr-FR" dirty="0" smtClean="0"/>
              <a:t>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852093054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60813" y="329454"/>
            <a:ext cx="153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Magistère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Informatique</a:t>
            </a: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353969"/>
              </p:ext>
            </p:extLst>
          </p:nvPr>
        </p:nvGraphicFramePr>
        <p:xfrm>
          <a:off x="-409716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08914"/>
              </p:ext>
            </p:extLst>
          </p:nvPr>
        </p:nvGraphicFramePr>
        <p:xfrm>
          <a:off x="3396000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2017-2018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0400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37071" y="337572"/>
            <a:ext cx="789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2017/2018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7686060"/>
              </p:ext>
            </p:extLst>
          </p:nvPr>
        </p:nvGraphicFramePr>
        <p:xfrm>
          <a:off x="0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90776292"/>
              </p:ext>
            </p:extLst>
          </p:nvPr>
        </p:nvGraphicFramePr>
        <p:xfrm>
          <a:off x="3785522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435143911"/>
              </p:ext>
            </p:extLst>
          </p:nvPr>
        </p:nvGraphicFramePr>
        <p:xfrm>
          <a:off x="7571044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5,36€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4,6€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054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37071" y="337572"/>
            <a:ext cx="789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2017/2018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0284" y="2397140"/>
            <a:ext cx="4891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 qui prennent le plus de stagiaire : </a:t>
            </a:r>
          </a:p>
          <a:p>
            <a:pPr algn="ctr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ATOS </a:t>
            </a:r>
            <a:r>
              <a:rPr lang="fr-FR" b="1" dirty="0" smtClean="0"/>
              <a:t>(10)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HARDIS </a:t>
            </a:r>
            <a:r>
              <a:rPr lang="fr-FR" b="1" dirty="0" smtClean="0"/>
              <a:t>(9)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ORANGE LABS </a:t>
            </a:r>
            <a:r>
              <a:rPr lang="fr-FR" b="1" dirty="0" smtClean="0"/>
              <a:t>(6)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CAPGEMINI</a:t>
            </a:r>
            <a:r>
              <a:rPr lang="fr-FR" b="1" dirty="0" smtClean="0"/>
              <a:t> (5)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SOPRA </a:t>
            </a:r>
            <a:r>
              <a:rPr lang="fr-FR" b="1" dirty="0" smtClean="0"/>
              <a:t>(5)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CGI </a:t>
            </a:r>
            <a:r>
              <a:rPr lang="fr-FR" b="1" dirty="0" smtClean="0"/>
              <a:t>(4)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HEQUALITY</a:t>
            </a:r>
            <a:r>
              <a:rPr lang="fr-FR" b="1" dirty="0" smtClean="0"/>
              <a:t> (4)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96000" y="2397140"/>
            <a:ext cx="4891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 qui indemnisent le mieux : </a:t>
            </a:r>
          </a:p>
          <a:p>
            <a:pPr algn="ctr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CLOUDSIGHT </a:t>
            </a:r>
            <a:r>
              <a:rPr lang="fr-FR" b="1" dirty="0" smtClean="0"/>
              <a:t>(33,75€/h)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DELOITTE AG </a:t>
            </a:r>
            <a:r>
              <a:rPr lang="fr-FR" b="1" dirty="0" smtClean="0"/>
              <a:t>(18,92€/h)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APPTITUDE SARL </a:t>
            </a:r>
            <a:r>
              <a:rPr lang="fr-FR" b="1" dirty="0" smtClean="0"/>
              <a:t>(13,54€/h)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PHPNET FRANCE </a:t>
            </a:r>
            <a:r>
              <a:rPr lang="fr-FR" b="1" dirty="0" smtClean="0"/>
              <a:t>(10,38€/h)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CRITEO </a:t>
            </a:r>
            <a:r>
              <a:rPr lang="fr-FR" b="1" dirty="0" smtClean="0"/>
              <a:t>(9,74€/h)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CAPGEMINI </a:t>
            </a:r>
            <a:r>
              <a:rPr lang="fr-FR" b="1" dirty="0" smtClean="0"/>
              <a:t>(9,09€/h)</a:t>
            </a:r>
          </a:p>
        </p:txBody>
      </p:sp>
    </p:spTree>
    <p:extLst>
      <p:ext uri="{BB962C8B-B14F-4D97-AF65-F5344CB8AC3E}">
        <p14:creationId xmlns:p14="http://schemas.microsoft.com/office/powerpoint/2010/main" val="20985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37071" y="337572"/>
            <a:ext cx="789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2016/2018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50516008"/>
              </p:ext>
            </p:extLst>
          </p:nvPr>
        </p:nvGraphicFramePr>
        <p:xfrm>
          <a:off x="0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4060270749"/>
              </p:ext>
            </p:extLst>
          </p:nvPr>
        </p:nvGraphicFramePr>
        <p:xfrm>
          <a:off x="3785522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343309158"/>
              </p:ext>
            </p:extLst>
          </p:nvPr>
        </p:nvGraphicFramePr>
        <p:xfrm>
          <a:off x="7571044" y="2091825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5,27€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4,57€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993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37071" y="337572"/>
            <a:ext cx="789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 </a:t>
            </a:r>
          </a:p>
          <a:p>
            <a:r>
              <a:rPr lang="fr-FR" sz="4000" b="1" dirty="0" smtClean="0"/>
              <a:t>2016/2018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0284" y="2397140"/>
            <a:ext cx="48913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 qui prennent le plus de stagiaire : </a:t>
            </a:r>
          </a:p>
          <a:p>
            <a:pPr algn="ctr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ATOS </a:t>
            </a:r>
            <a:r>
              <a:rPr lang="fr-FR" b="1" dirty="0" smtClean="0"/>
              <a:t>(20)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CGI </a:t>
            </a:r>
            <a:r>
              <a:rPr lang="fr-FR" b="1" dirty="0" smtClean="0"/>
              <a:t>(14)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HARDIS</a:t>
            </a:r>
            <a:r>
              <a:rPr lang="fr-FR" b="1" dirty="0" smtClean="0"/>
              <a:t> (14)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CAPGEMINI </a:t>
            </a:r>
            <a:r>
              <a:rPr lang="fr-FR" b="1" dirty="0" smtClean="0"/>
              <a:t>(11)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SOPRA </a:t>
            </a:r>
            <a:r>
              <a:rPr lang="fr-FR" b="1" dirty="0" smtClean="0"/>
              <a:t>(10)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96000" y="2397140"/>
            <a:ext cx="4891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 qui indemnisent le mieux : </a:t>
            </a:r>
          </a:p>
          <a:p>
            <a:pPr algn="ctr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CLOUDSIGHT </a:t>
            </a:r>
            <a:r>
              <a:rPr lang="fr-FR" b="1" dirty="0" smtClean="0"/>
              <a:t>(33,75€/h)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DELOITTE AG </a:t>
            </a:r>
            <a:r>
              <a:rPr lang="fr-FR" b="1" dirty="0" smtClean="0"/>
              <a:t>(18,92€/h)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CODALIS </a:t>
            </a:r>
            <a:r>
              <a:rPr lang="fr-FR" b="1" dirty="0"/>
              <a:t>(14,97€/h</a:t>
            </a:r>
            <a:r>
              <a:rPr lang="fr-FR" b="1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APPTITUDE SARL </a:t>
            </a:r>
            <a:r>
              <a:rPr lang="fr-FR" b="1" dirty="0" smtClean="0"/>
              <a:t>(13,54€/h)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ERNST ET YOUNG ADVISORY </a:t>
            </a:r>
            <a:r>
              <a:rPr lang="fr-FR" b="1" dirty="0"/>
              <a:t>(11,78€/h</a:t>
            </a:r>
            <a:r>
              <a:rPr lang="fr-FR" b="1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PHPNET FRANCE </a:t>
            </a:r>
            <a:r>
              <a:rPr lang="fr-FR" b="1" dirty="0" smtClean="0"/>
              <a:t>(10,38€/h)</a:t>
            </a:r>
          </a:p>
        </p:txBody>
      </p:sp>
    </p:spTree>
    <p:extLst>
      <p:ext uri="{BB962C8B-B14F-4D97-AF65-F5344CB8AC3E}">
        <p14:creationId xmlns:p14="http://schemas.microsoft.com/office/powerpoint/2010/main" val="31977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Mathématiques et Informatique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16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     </a:t>
            </a:r>
            <a:r>
              <a:rPr lang="fr-FR" dirty="0" smtClean="0"/>
              <a:t>3,72€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3,69€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237121"/>
            <a:ext cx="13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Licence 3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896309826"/>
              </p:ext>
            </p:extLst>
          </p:nvPr>
        </p:nvGraphicFramePr>
        <p:xfrm>
          <a:off x="7436485" y="209924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471130234"/>
              </p:ext>
            </p:extLst>
          </p:nvPr>
        </p:nvGraphicFramePr>
        <p:xfrm>
          <a:off x="-409716" y="205836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3607196667"/>
              </p:ext>
            </p:extLst>
          </p:nvPr>
        </p:nvGraphicFramePr>
        <p:xfrm>
          <a:off x="3500064" y="205836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835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7858" cy="1998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46146" y="2683085"/>
            <a:ext cx="587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Master 1 STS Mention Informatique</a:t>
            </a:r>
            <a:endParaRPr lang="fr-FR" sz="4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6475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Informatique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 smtClean="0"/>
              <a:t>15</a:t>
            </a:r>
          </a:p>
          <a:p>
            <a:pPr algn="ctr"/>
            <a:r>
              <a:rPr lang="fr-FR" sz="1600" i="1" dirty="0" smtClean="0"/>
              <a:t>Nombre de protocoles : 30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fr-FR" dirty="0" smtClean="0"/>
              <a:t>4,02 </a:t>
            </a:r>
            <a:r>
              <a:rPr lang="fr-FR" dirty="0"/>
              <a:t>€/h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</a:t>
            </a:r>
            <a:r>
              <a:rPr lang="fr-FR" dirty="0" smtClean="0"/>
              <a:t>3,89€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4068954083"/>
              </p:ext>
            </p:extLst>
          </p:nvPr>
        </p:nvGraphicFramePr>
        <p:xfrm>
          <a:off x="7697052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10828646" y="237121"/>
            <a:ext cx="133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58913130"/>
              </p:ext>
            </p:extLst>
          </p:nvPr>
        </p:nvGraphicFramePr>
        <p:xfrm>
          <a:off x="-67635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819677421"/>
              </p:ext>
            </p:extLst>
          </p:nvPr>
        </p:nvGraphicFramePr>
        <p:xfrm>
          <a:off x="3967480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923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08755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09716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37071" y="6450872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37071" y="-1551377"/>
            <a:ext cx="2317858" cy="1998584"/>
          </a:xfrm>
          <a:prstGeom prst="rect">
            <a:avLst/>
          </a:prstGeom>
          <a:solidFill>
            <a:srgbClr val="4B4B4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7967" y="652620"/>
            <a:ext cx="59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MOSIG</a:t>
            </a:r>
          </a:p>
          <a:p>
            <a:pPr algn="ctr"/>
            <a:r>
              <a:rPr lang="fr-FR" sz="1600" i="1" dirty="0" smtClean="0"/>
              <a:t>Nombre de </a:t>
            </a:r>
            <a:r>
              <a:rPr lang="fr-FR" sz="1600" i="1" dirty="0" smtClean="0"/>
              <a:t>stages </a:t>
            </a:r>
            <a:r>
              <a:rPr lang="fr-FR" sz="1600" i="1" dirty="0" smtClean="0"/>
              <a:t>: </a:t>
            </a:r>
            <a:r>
              <a:rPr lang="fr-FR" sz="1600" i="1" dirty="0" smtClean="0"/>
              <a:t>3</a:t>
            </a:r>
          </a:p>
          <a:p>
            <a:pPr algn="ctr"/>
            <a:r>
              <a:rPr lang="fr-FR" sz="1600" i="1" dirty="0" smtClean="0"/>
              <a:t>Nombre de protocoles : 12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0064" y="5425067"/>
            <a:ext cx="54381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entreprise : </a:t>
            </a: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3,85€</a:t>
            </a:r>
            <a:r>
              <a:rPr lang="fr-FR" dirty="0"/>
              <a:t>/h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Moyenne indemnité de stage totale :              </a:t>
            </a:r>
            <a:r>
              <a:rPr lang="fr-FR" dirty="0" smtClean="0"/>
              <a:t>3,66€</a:t>
            </a:r>
            <a:r>
              <a:rPr lang="fr-FR" dirty="0"/>
              <a:t>/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3658" y="-39855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673658" y="5425067"/>
            <a:ext cx="1800000" cy="1800000"/>
          </a:xfrm>
          <a:prstGeom prst="rect">
            <a:avLst/>
          </a:prstGeom>
          <a:solidFill>
            <a:srgbClr val="F82C2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85046" y="5522313"/>
            <a:ext cx="168333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dirty="0" smtClean="0"/>
              <a:t>Très petite : </a:t>
            </a:r>
            <a:r>
              <a:rPr lang="fr-FR" sz="1100" dirty="0" smtClean="0"/>
              <a:t>1-10 </a:t>
            </a:r>
            <a:r>
              <a:rPr lang="fr-FR" sz="1050" dirty="0" smtClean="0"/>
              <a:t>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Petite : </a:t>
            </a:r>
            <a:r>
              <a:rPr lang="fr-FR" sz="1100" dirty="0" smtClean="0"/>
              <a:t>10-100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Moyenne : </a:t>
            </a:r>
            <a:r>
              <a:rPr lang="fr-FR" sz="1100" dirty="0" smtClean="0"/>
              <a:t>100-500 salariés</a:t>
            </a:r>
          </a:p>
          <a:p>
            <a:pPr>
              <a:lnSpc>
                <a:spcPct val="150000"/>
              </a:lnSpc>
            </a:pPr>
            <a:r>
              <a:rPr lang="fr-FR" sz="1100" b="1" dirty="0" smtClean="0"/>
              <a:t>Grande : </a:t>
            </a:r>
            <a:r>
              <a:rPr lang="fr-FR" sz="1100" dirty="0" smtClean="0"/>
              <a:t>+500 salariés</a:t>
            </a:r>
            <a:endParaRPr lang="fr-FR" sz="1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0828646" y="237121"/>
            <a:ext cx="133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Master 1 STS Mention Informatique</a:t>
            </a:r>
            <a:endParaRPr lang="fr-F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174791461"/>
              </p:ext>
            </p:extLst>
          </p:nvPr>
        </p:nvGraphicFramePr>
        <p:xfrm>
          <a:off x="7151277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985797213"/>
              </p:ext>
            </p:extLst>
          </p:nvPr>
        </p:nvGraphicFramePr>
        <p:xfrm>
          <a:off x="-254826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768173669"/>
              </p:ext>
            </p:extLst>
          </p:nvPr>
        </p:nvGraphicFramePr>
        <p:xfrm>
          <a:off x="3628895" y="2185067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525658" y="38050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00" b="1" i="0" u="none" strike="noStrike" kern="1200" spc="0" baseline="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pPr>
            <a:fld id="{57C40676-A90E-4889-A6C9-2993E8999446}" type="CATEGORYNAME">
              <a:rPr lang="en-US" smtClean="0"/>
              <a:pPr algn="ctr">
                <a:defRPr sz="1600" b="1" i="0" u="none" strike="noStrike" kern="1200" spc="0" baseline="0">
                  <a:solidFill>
                    <a:srgbClr val="5B9BD5"/>
                  </a:solidFill>
                  <a:latin typeface="+mn-lt"/>
                  <a:ea typeface="+mn-ea"/>
                  <a:cs typeface="+mn-cs"/>
                </a:defRPr>
              </a:pPr>
              <a:t>Très petite</a:t>
            </a:fld>
            <a:endParaRPr lang="en-US" dirty="0"/>
          </a:p>
          <a:p>
            <a:pPr algn="ctr">
              <a:defRPr sz="1600" b="1" i="0" u="none" strike="noStrike" kern="1200" spc="0" baseline="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78433" y="-39561"/>
            <a:ext cx="119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2016-2017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294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2724</Words>
  <Application>Microsoft Office PowerPoint</Application>
  <PresentationFormat>Grand écran</PresentationFormat>
  <Paragraphs>874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DSI 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LAURENZA GARCIA</dc:creator>
  <cp:lastModifiedBy>LAURENZA GARCIA</cp:lastModifiedBy>
  <cp:revision>74</cp:revision>
  <dcterms:created xsi:type="dcterms:W3CDTF">2018-11-23T10:51:48Z</dcterms:created>
  <dcterms:modified xsi:type="dcterms:W3CDTF">2018-12-05T14:30:07Z</dcterms:modified>
</cp:coreProperties>
</file>